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73" r:id="rId2"/>
    <p:sldId id="256" r:id="rId3"/>
    <p:sldId id="257" r:id="rId4"/>
    <p:sldId id="258" r:id="rId5"/>
    <p:sldId id="259" r:id="rId6"/>
    <p:sldId id="260" r:id="rId7"/>
    <p:sldId id="272" r:id="rId8"/>
    <p:sldId id="262" r:id="rId9"/>
    <p:sldId id="263" r:id="rId10"/>
    <p:sldId id="268" r:id="rId11"/>
    <p:sldId id="269" r:id="rId12"/>
    <p:sldId id="261" r:id="rId13"/>
    <p:sldId id="264" r:id="rId14"/>
  </p:sldIdLst>
  <p:sldSz cx="9144000" cy="6858000" type="screen4x3"/>
  <p:notesSz cx="6858000" cy="9144000"/>
  <p:defaultTextStyle>
    <a:defPPr>
      <a:defRPr lang="en-US"/>
    </a:defPPr>
    <a:lvl1pPr algn="l" rtl="0" fontAlgn="base">
      <a:spcBef>
        <a:spcPct val="0"/>
      </a:spcBef>
      <a:spcAft>
        <a:spcPct val="0"/>
      </a:spcAft>
      <a:defRPr sz="4400" kern="1200">
        <a:solidFill>
          <a:schemeClr val="bg1"/>
        </a:solidFill>
        <a:latin typeface="Arial" charset="0"/>
        <a:ea typeface="+mn-ea"/>
        <a:cs typeface="+mn-cs"/>
      </a:defRPr>
    </a:lvl1pPr>
    <a:lvl2pPr marL="457200" algn="l" rtl="0" fontAlgn="base">
      <a:spcBef>
        <a:spcPct val="0"/>
      </a:spcBef>
      <a:spcAft>
        <a:spcPct val="0"/>
      </a:spcAft>
      <a:defRPr sz="4400" kern="1200">
        <a:solidFill>
          <a:schemeClr val="bg1"/>
        </a:solidFill>
        <a:latin typeface="Arial" charset="0"/>
        <a:ea typeface="+mn-ea"/>
        <a:cs typeface="+mn-cs"/>
      </a:defRPr>
    </a:lvl2pPr>
    <a:lvl3pPr marL="914400" algn="l" rtl="0" fontAlgn="base">
      <a:spcBef>
        <a:spcPct val="0"/>
      </a:spcBef>
      <a:spcAft>
        <a:spcPct val="0"/>
      </a:spcAft>
      <a:defRPr sz="4400" kern="1200">
        <a:solidFill>
          <a:schemeClr val="bg1"/>
        </a:solidFill>
        <a:latin typeface="Arial" charset="0"/>
        <a:ea typeface="+mn-ea"/>
        <a:cs typeface="+mn-cs"/>
      </a:defRPr>
    </a:lvl3pPr>
    <a:lvl4pPr marL="1371600" algn="l" rtl="0" fontAlgn="base">
      <a:spcBef>
        <a:spcPct val="0"/>
      </a:spcBef>
      <a:spcAft>
        <a:spcPct val="0"/>
      </a:spcAft>
      <a:defRPr sz="4400" kern="1200">
        <a:solidFill>
          <a:schemeClr val="bg1"/>
        </a:solidFill>
        <a:latin typeface="Arial" charset="0"/>
        <a:ea typeface="+mn-ea"/>
        <a:cs typeface="+mn-cs"/>
      </a:defRPr>
    </a:lvl4pPr>
    <a:lvl5pPr marL="1828800" algn="l" rtl="0" fontAlgn="base">
      <a:spcBef>
        <a:spcPct val="0"/>
      </a:spcBef>
      <a:spcAft>
        <a:spcPct val="0"/>
      </a:spcAft>
      <a:defRPr sz="4400" kern="1200">
        <a:solidFill>
          <a:schemeClr val="bg1"/>
        </a:solidFill>
        <a:latin typeface="Arial" charset="0"/>
        <a:ea typeface="+mn-ea"/>
        <a:cs typeface="+mn-cs"/>
      </a:defRPr>
    </a:lvl5pPr>
    <a:lvl6pPr marL="2286000" algn="l" defTabSz="914400" rtl="0" eaLnBrk="1" latinLnBrk="0" hangingPunct="1">
      <a:defRPr sz="4400" kern="1200">
        <a:solidFill>
          <a:schemeClr val="bg1"/>
        </a:solidFill>
        <a:latin typeface="Arial" charset="0"/>
        <a:ea typeface="+mn-ea"/>
        <a:cs typeface="+mn-cs"/>
      </a:defRPr>
    </a:lvl6pPr>
    <a:lvl7pPr marL="2743200" algn="l" defTabSz="914400" rtl="0" eaLnBrk="1" latinLnBrk="0" hangingPunct="1">
      <a:defRPr sz="4400" kern="1200">
        <a:solidFill>
          <a:schemeClr val="bg1"/>
        </a:solidFill>
        <a:latin typeface="Arial" charset="0"/>
        <a:ea typeface="+mn-ea"/>
        <a:cs typeface="+mn-cs"/>
      </a:defRPr>
    </a:lvl7pPr>
    <a:lvl8pPr marL="3200400" algn="l" defTabSz="914400" rtl="0" eaLnBrk="1" latinLnBrk="0" hangingPunct="1">
      <a:defRPr sz="4400" kern="1200">
        <a:solidFill>
          <a:schemeClr val="bg1"/>
        </a:solidFill>
        <a:latin typeface="Arial" charset="0"/>
        <a:ea typeface="+mn-ea"/>
        <a:cs typeface="+mn-cs"/>
      </a:defRPr>
    </a:lvl8pPr>
    <a:lvl9pPr marL="3657600" algn="l" defTabSz="914400" rtl="0" eaLnBrk="1" latinLnBrk="0" hangingPunct="1">
      <a:defRPr sz="44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solidFill>
                  <a:schemeClr val="tx1"/>
                </a:solidFill>
              </a:defRPr>
            </a:lvl1pPr>
          </a:lstStyle>
          <a:p>
            <a:pPr>
              <a:defRPr/>
            </a:pPr>
            <a:endParaRPr lang="en-US"/>
          </a:p>
        </p:txBody>
      </p:sp>
      <p:sp>
        <p:nvSpPr>
          <p:cNvPr id="174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solidFill>
                  <a:schemeClr val="tx1"/>
                </a:solidFill>
              </a:defRPr>
            </a:lvl1pPr>
          </a:lstStyle>
          <a:p>
            <a:pPr>
              <a:defRPr/>
            </a:pPr>
            <a:endParaRPr lang="en-US"/>
          </a:p>
        </p:txBody>
      </p:sp>
      <p:sp>
        <p:nvSpPr>
          <p:cNvPr id="174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solidFill>
                  <a:schemeClr val="tx1"/>
                </a:solidFill>
              </a:defRPr>
            </a:lvl1pPr>
          </a:lstStyle>
          <a:p>
            <a:pPr>
              <a:defRPr/>
            </a:pPr>
            <a:endParaRPr lang="en-US"/>
          </a:p>
        </p:txBody>
      </p:sp>
      <p:sp>
        <p:nvSpPr>
          <p:cNvPr id="174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F3FC075C-41E4-4C00-B23A-A31CF91DF5A6}" type="slidenum">
              <a:rPr lang="en-US"/>
              <a:pPr>
                <a:defRPr/>
              </a:pPr>
              <a:t>‹#›</a:t>
            </a:fld>
            <a:endParaRPr lang="en-US" dirty="0"/>
          </a:p>
        </p:txBody>
      </p:sp>
    </p:spTree>
    <p:extLst>
      <p:ext uri="{BB962C8B-B14F-4D97-AF65-F5344CB8AC3E}">
        <p14:creationId xmlns:p14="http://schemas.microsoft.com/office/powerpoint/2010/main" val="35285311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F195DA18-A1FA-4F56-81E6-E3748C92B956}"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E487AD-8502-4C7E-BDA7-329C069C02AC}"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74BD731-14A8-4289-AF7C-6A1C97E6818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41E465-922A-4680-898D-5B83CB077059}"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23E47ED-925C-41B2-9817-CAFA4859C4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107C88-FC4F-4D57-BD68-68C3A0166517}"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C90666F-FEF3-4185-BB4D-AF74FEA381AE}"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844CFAC-43F7-45E8-83EC-B8D16FC75345}"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AAC1DD8-FCA2-448B-A525-9094E93767B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82EC136-0AEC-4872-9ADF-47DFCED01D54}"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7239720A-B4BC-4BC9-9FA5-154F0238A90C}"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C815400-87D8-4885-9A0B-64F96FEBDA61}"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xEl>
                                              <p:pRg st="0" end="0"/>
                                            </p:txEl>
                                          </p:spTgt>
                                        </p:tgtEl>
                                        <p:attrNameLst>
                                          <p:attrName>style.visibility</p:attrName>
                                        </p:attrNameLst>
                                      </p:cBhvr>
                                      <p:to>
                                        <p:strVal val="visible"/>
                                      </p:to>
                                    </p:set>
                                    <p:animEffect transition="in" filter="fade">
                                      <p:cBhvr>
                                        <p:cTn id="12" dur="2000"/>
                                        <p:tgtEl>
                                          <p:spTgt spid="3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0">
                                            <p:txEl>
                                              <p:pRg st="1" end="1"/>
                                            </p:txEl>
                                          </p:spTgt>
                                        </p:tgtEl>
                                        <p:attrNameLst>
                                          <p:attrName>style.visibility</p:attrName>
                                        </p:attrNameLst>
                                      </p:cBhvr>
                                      <p:to>
                                        <p:strVal val="visible"/>
                                      </p:to>
                                    </p:set>
                                    <p:animEffect transition="in" filter="fade">
                                      <p:cBhvr>
                                        <p:cTn id="15" dur="2000"/>
                                        <p:tgtEl>
                                          <p:spTgt spid="3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xEl>
                                              <p:pRg st="2" end="2"/>
                                            </p:txEl>
                                          </p:spTgt>
                                        </p:tgtEl>
                                        <p:attrNameLst>
                                          <p:attrName>style.visibility</p:attrName>
                                        </p:attrNameLst>
                                      </p:cBhvr>
                                      <p:to>
                                        <p:strVal val="visible"/>
                                      </p:to>
                                    </p:set>
                                    <p:animEffect transition="in" filter="fade">
                                      <p:cBhvr>
                                        <p:cTn id="18" dur="2000"/>
                                        <p:tgtEl>
                                          <p:spTgt spid="3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0">
                                            <p:txEl>
                                              <p:pRg st="3" end="3"/>
                                            </p:txEl>
                                          </p:spTgt>
                                        </p:tgtEl>
                                        <p:attrNameLst>
                                          <p:attrName>style.visibility</p:attrName>
                                        </p:attrNameLst>
                                      </p:cBhvr>
                                      <p:to>
                                        <p:strVal val="visible"/>
                                      </p:to>
                                    </p:set>
                                    <p:animEffect transition="in" filter="fade">
                                      <p:cBhvr>
                                        <p:cTn id="21" dur="2000"/>
                                        <p:tgtEl>
                                          <p:spTgt spid="3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0">
                                            <p:txEl>
                                              <p:pRg st="4" end="4"/>
                                            </p:txEl>
                                          </p:spTgt>
                                        </p:tgtEl>
                                        <p:attrNameLst>
                                          <p:attrName>style.visibility</p:attrName>
                                        </p:attrNameLst>
                                      </p:cBhvr>
                                      <p:to>
                                        <p:strVal val="visible"/>
                                      </p:to>
                                    </p:set>
                                    <p:animEffect transition="in" filter="fade">
                                      <p:cBhvr>
                                        <p:cTn id="24" dur="2000"/>
                                        <p:tgtEl>
                                          <p:spTgt spid="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player.discoveryeducation.com/index.cfm?guidAssetId=888FFB96-27DC-4323-8C25-300A7800ADF1&amp;blnFromSearch=1&amp;productcode=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eachersdomain.org/resource/ess05.sci.ess.watcyc.exx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WtewmJ78hzw"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zone.com/books/ml_science_nc8/page_build.cfm?id=none&amp;u=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Interaction &amp; Stewardship</a:t>
            </a:r>
            <a:endParaRPr lang="en-US" dirty="0"/>
          </a:p>
        </p:txBody>
      </p:sp>
    </p:spTree>
    <p:extLst>
      <p:ext uri="{BB962C8B-B14F-4D97-AF65-F5344CB8AC3E}">
        <p14:creationId xmlns:p14="http://schemas.microsoft.com/office/powerpoint/2010/main" val="3162883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81000" y="0"/>
            <a:ext cx="8229600" cy="1143000"/>
          </a:xfrm>
        </p:spPr>
        <p:txBody>
          <a:bodyPr/>
          <a:lstStyle/>
          <a:p>
            <a:pPr eaLnBrk="1" hangingPunct="1"/>
            <a:r>
              <a:rPr lang="en-US" smtClean="0"/>
              <a:t>Physical Indicators</a:t>
            </a:r>
          </a:p>
        </p:txBody>
      </p:sp>
      <p:sp>
        <p:nvSpPr>
          <p:cNvPr id="9219" name="Content Placeholder 2"/>
          <p:cNvSpPr>
            <a:spLocks noGrp="1"/>
          </p:cNvSpPr>
          <p:nvPr>
            <p:ph idx="1"/>
          </p:nvPr>
        </p:nvSpPr>
        <p:spPr>
          <a:xfrm>
            <a:off x="152400" y="1295400"/>
            <a:ext cx="8991600" cy="5562600"/>
          </a:xfrm>
        </p:spPr>
        <p:txBody>
          <a:bodyPr>
            <a:normAutofit/>
          </a:bodyPr>
          <a:lstStyle/>
          <a:p>
            <a:r>
              <a:rPr lang="en-US" sz="2400" b="1" dirty="0" smtClean="0"/>
              <a:t>Dissolved Oxygen</a:t>
            </a:r>
            <a:r>
              <a:rPr lang="en-US" sz="2400" dirty="0" smtClean="0"/>
              <a:t> is the amount of water dissolved in water measured in </a:t>
            </a:r>
            <a:r>
              <a:rPr lang="en-US" sz="2400" dirty="0" err="1" smtClean="0"/>
              <a:t>ppm</a:t>
            </a:r>
            <a:r>
              <a:rPr lang="en-US" sz="2400" dirty="0" smtClean="0"/>
              <a:t>.  It is one of the most important indicators of environmental health.</a:t>
            </a:r>
          </a:p>
          <a:p>
            <a:pPr eaLnBrk="1" hangingPunct="1"/>
            <a:r>
              <a:rPr lang="en-US" sz="2400" b="1" dirty="0" smtClean="0"/>
              <a:t>Temperature</a:t>
            </a:r>
            <a:r>
              <a:rPr lang="en-US" sz="2400" dirty="0" smtClean="0"/>
              <a:t>- feeding and reproduction are temperature dependent.  Cold water holds more dissolved oxygen than hot water ,thus they are related.</a:t>
            </a:r>
          </a:p>
          <a:p>
            <a:pPr eaLnBrk="1" hangingPunct="1"/>
            <a:r>
              <a:rPr lang="en-US" sz="2400" b="1" dirty="0" smtClean="0"/>
              <a:t>Turbidity</a:t>
            </a:r>
            <a:r>
              <a:rPr lang="en-US" sz="2400" dirty="0" smtClean="0"/>
              <a:t>- reduced water quality caused by phytoplankton</a:t>
            </a:r>
            <a:r>
              <a:rPr lang="en-US" sz="2400" b="1" dirty="0" smtClean="0"/>
              <a:t> (algal blooms) </a:t>
            </a:r>
            <a:r>
              <a:rPr lang="en-US" sz="2400" dirty="0" smtClean="0"/>
              <a:t>or sediment in the water.  Particles block light therefore not allowing underwater life forms to thrive.  Fish can not breath through their gills with much efficiency.</a:t>
            </a:r>
          </a:p>
          <a:p>
            <a:pPr eaLnBrk="1" hangingPunct="1"/>
            <a:r>
              <a:rPr lang="en-US" sz="2400" b="1" dirty="0" smtClean="0"/>
              <a:t>pH</a:t>
            </a:r>
            <a:r>
              <a:rPr lang="en-US" sz="2400" dirty="0" smtClean="0"/>
              <a:t>- most aquatic life functions in water with a neutral or slightly basic </a:t>
            </a:r>
            <a:r>
              <a:rPr lang="en-US" sz="2400" dirty="0" err="1" smtClean="0"/>
              <a:t>pH.</a:t>
            </a:r>
            <a:r>
              <a:rPr lang="en-US" sz="2400" dirty="0" smtClean="0"/>
              <a:t>  Acid rain or overgrowth of algae may change the pH of water.</a:t>
            </a:r>
          </a:p>
          <a:p>
            <a:pPr eaLnBrk="1" hangingPunct="1"/>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914400" y="0"/>
            <a:ext cx="7772400" cy="1470025"/>
          </a:xfrm>
        </p:spPr>
        <p:txBody>
          <a:bodyPr/>
          <a:lstStyle/>
          <a:p>
            <a:pPr algn="ctr"/>
            <a:r>
              <a:rPr lang="en-US" dirty="0" smtClean="0"/>
              <a:t>Chemical Indicators</a:t>
            </a:r>
          </a:p>
        </p:txBody>
      </p:sp>
      <p:sp>
        <p:nvSpPr>
          <p:cNvPr id="10243" name="Subtitle 2"/>
          <p:cNvSpPr>
            <a:spLocks noGrp="1"/>
          </p:cNvSpPr>
          <p:nvPr>
            <p:ph type="subTitle" idx="1"/>
          </p:nvPr>
        </p:nvSpPr>
        <p:spPr>
          <a:xfrm>
            <a:off x="304800" y="1752600"/>
            <a:ext cx="8839200" cy="4876800"/>
          </a:xfrm>
        </p:spPr>
        <p:txBody>
          <a:bodyPr>
            <a:noAutofit/>
          </a:bodyPr>
          <a:lstStyle/>
          <a:p>
            <a:pPr algn="l">
              <a:buFontTx/>
              <a:buChar char="•"/>
            </a:pPr>
            <a:r>
              <a:rPr lang="en-US" sz="2400" b="1" dirty="0" smtClean="0"/>
              <a:t>Nitrates</a:t>
            </a:r>
            <a:r>
              <a:rPr lang="en-US" sz="2400" dirty="0" smtClean="0"/>
              <a:t>- nitrogen compounds that are used by plants and algae to sustain life. Nitrates can be increased by run off from any source where fertilizer is thrown out for green grass and also from feedlots on farms.  A build up of nitrates can cause algal blooms which lowers the direct oxygen for aquatic organisms.</a:t>
            </a:r>
          </a:p>
          <a:p>
            <a:pPr algn="l">
              <a:buFontTx/>
              <a:buChar char="•"/>
            </a:pPr>
            <a:endParaRPr lang="en-US" sz="2400" dirty="0" smtClean="0"/>
          </a:p>
          <a:p>
            <a:pPr algn="l">
              <a:buFontTx/>
              <a:buChar char="•"/>
            </a:pPr>
            <a:r>
              <a:rPr lang="en-US" sz="2400" b="1" dirty="0" smtClean="0"/>
              <a:t>Bio-Indicators</a:t>
            </a:r>
            <a:r>
              <a:rPr lang="en-US" sz="2400" dirty="0" smtClean="0"/>
              <a:t> refers to using the health of an organism to inform you about water quality.  Trout are more sensitive to changes in the water quality than most other fish.  The lack of shellfish can indicate poor water quality.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p:txBody>
          <a:bodyPr/>
          <a:lstStyle/>
          <a:p>
            <a:pPr eaLnBrk="1" hangingPunct="1">
              <a:buFontTx/>
              <a:buNone/>
            </a:pPr>
            <a:r>
              <a:rPr lang="en-US" dirty="0" smtClean="0"/>
              <a:t>Video Segment </a:t>
            </a:r>
            <a:r>
              <a:rPr lang="en-US" b="1" dirty="0" smtClean="0">
                <a:hlinkClick r:id="rId2"/>
              </a:rPr>
              <a:t>Restricted Waters</a:t>
            </a:r>
            <a:r>
              <a:rPr lang="en-US" dirty="0" smtClean="0"/>
              <a:t>   </a:t>
            </a:r>
          </a:p>
          <a:p>
            <a:pPr algn="ctr" eaLnBrk="1" hangingPunct="1">
              <a:buFontTx/>
              <a:buNone/>
            </a:pPr>
            <a:r>
              <a:rPr lang="en-US" sz="1600" dirty="0" smtClean="0"/>
              <a:t>6 minutes on United Streaming</a:t>
            </a:r>
          </a:p>
          <a:p>
            <a:pPr eaLnBrk="1" hangingPunct="1">
              <a:buFontTx/>
              <a:buNone/>
            </a:pPr>
            <a:r>
              <a:rPr lang="en-US" b="1" dirty="0" smtClean="0"/>
              <a:t>	</a:t>
            </a:r>
          </a:p>
          <a:p>
            <a:pPr eaLnBrk="1" hangingPunct="1">
              <a:buFontTx/>
              <a:buNone/>
            </a:pPr>
            <a:r>
              <a:rPr lang="en-US" b="1" dirty="0" smtClean="0"/>
              <a:t>How is water quality measured?</a:t>
            </a:r>
          </a:p>
          <a:p>
            <a:pPr lvl="2"/>
            <a:r>
              <a:rPr lang="en-US" dirty="0" smtClean="0"/>
              <a:t>Micrograms= 1/1,000,000 of a gram</a:t>
            </a:r>
          </a:p>
          <a:p>
            <a:pPr lvl="2"/>
            <a:endParaRPr lang="en-US" dirty="0" smtClean="0"/>
          </a:p>
          <a:p>
            <a:pPr lvl="2"/>
            <a:r>
              <a:rPr lang="en-US" dirty="0" smtClean="0"/>
              <a:t>Arsenic should be less than 50 micrograms per liter to be safe for trout.</a:t>
            </a:r>
          </a:p>
          <a:p>
            <a:pPr eaLnBrk="1" hangingPunct="1"/>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28600"/>
            <a:ext cx="8229600" cy="1143000"/>
          </a:xfrm>
        </p:spPr>
        <p:txBody>
          <a:bodyPr/>
          <a:lstStyle/>
          <a:p>
            <a:pPr eaLnBrk="1" hangingPunct="1"/>
            <a:r>
              <a:rPr lang="en-US" smtClean="0">
                <a:solidFill>
                  <a:schemeClr val="tx1"/>
                </a:solidFill>
              </a:rPr>
              <a:t>Water Shortages</a:t>
            </a:r>
          </a:p>
        </p:txBody>
      </p:sp>
      <p:sp>
        <p:nvSpPr>
          <p:cNvPr id="16387" name="Rectangle 3"/>
          <p:cNvSpPr>
            <a:spLocks noGrp="1" noChangeArrowheads="1"/>
          </p:cNvSpPr>
          <p:nvPr>
            <p:ph idx="1"/>
          </p:nvPr>
        </p:nvSpPr>
        <p:spPr>
          <a:xfrm>
            <a:off x="304800" y="762000"/>
            <a:ext cx="8305800" cy="5334000"/>
          </a:xfrm>
        </p:spPr>
        <p:txBody>
          <a:bodyPr>
            <a:noAutofit/>
          </a:bodyPr>
          <a:lstStyle/>
          <a:p>
            <a:pPr eaLnBrk="1" hangingPunct="1">
              <a:lnSpc>
                <a:spcPct val="90000"/>
              </a:lnSpc>
            </a:pPr>
            <a:r>
              <a:rPr lang="en-US" sz="2400" b="1" dirty="0" smtClean="0"/>
              <a:t>Overuse</a:t>
            </a:r>
            <a:r>
              <a:rPr lang="en-US" sz="2400" dirty="0" smtClean="0"/>
              <a:t> of a water resource can also cause shortages. For example, if more water is removed from an aquifer for irrigation than is replaced, the aquifer is drained and possibly destroyed.</a:t>
            </a:r>
          </a:p>
          <a:p>
            <a:pPr eaLnBrk="1" hangingPunct="1">
              <a:lnSpc>
                <a:spcPct val="90000"/>
              </a:lnSpc>
            </a:pPr>
            <a:r>
              <a:rPr lang="en-US" sz="2400" b="1" dirty="0" smtClean="0"/>
              <a:t>Drought</a:t>
            </a:r>
            <a:r>
              <a:rPr lang="en-US" sz="2400" dirty="0" smtClean="0"/>
              <a:t>, or a long period of abnormally </a:t>
            </a:r>
            <a:r>
              <a:rPr lang="en-US" sz="2400" b="1" dirty="0" smtClean="0"/>
              <a:t>low rainfall</a:t>
            </a:r>
            <a:r>
              <a:rPr lang="en-US" sz="2400" dirty="0" smtClean="0"/>
              <a:t>, can cause water shortages in places that normally have enough water. It can destroy crops and drain water supplies.</a:t>
            </a:r>
          </a:p>
          <a:p>
            <a:pPr>
              <a:lnSpc>
                <a:spcPct val="90000"/>
              </a:lnSpc>
            </a:pPr>
            <a:r>
              <a:rPr lang="en-US" sz="2400" dirty="0" smtClean="0"/>
              <a:t>Water must be kept clean so everyone can use it. Water may have to be shared with those who don't have enough.  Crops are already imported into countries without enough water to grow them. This is, in a way, sharing water with them, as it takes water to grow the crops.</a:t>
            </a:r>
          </a:p>
          <a:p>
            <a:pPr eaLnBrk="1" hangingPunct="1">
              <a:lnSpc>
                <a:spcPct val="90000"/>
              </a:lnSpc>
            </a:pPr>
            <a:r>
              <a:rPr lang="en-US" sz="2400" dirty="0" smtClean="0"/>
              <a:t>People are finding new sources of fresh water. </a:t>
            </a:r>
          </a:p>
          <a:p>
            <a:pPr eaLnBrk="1" hangingPunct="1">
              <a:lnSpc>
                <a:spcPct val="90000"/>
              </a:lnSpc>
            </a:pPr>
            <a:r>
              <a:rPr lang="en-US" sz="2400" dirty="0" smtClean="0"/>
              <a:t>Desalinization plants remove salt from salt water to make fresh water. This is very expensive, so most countries are not able to use this process right now.</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609600"/>
            <a:ext cx="7772400" cy="1470025"/>
          </a:xfrm>
        </p:spPr>
        <p:txBody>
          <a:bodyPr/>
          <a:lstStyle/>
          <a:p>
            <a:pPr eaLnBrk="1" hangingPunct="1">
              <a:defRPr/>
            </a:pPr>
            <a:r>
              <a:rPr lang="en-US" dirty="0" smtClean="0">
                <a:solidFill>
                  <a:schemeClr val="tx1"/>
                </a:solidFill>
                <a:effectLst>
                  <a:outerShdw blurRad="38100" dist="38100" dir="2700000" algn="tl">
                    <a:srgbClr val="C0C0C0"/>
                  </a:outerShdw>
                </a:effectLst>
              </a:rPr>
              <a:t>How valuable is water?</a:t>
            </a:r>
          </a:p>
        </p:txBody>
      </p:sp>
      <p:sp>
        <p:nvSpPr>
          <p:cNvPr id="2051" name="Rectangle 3"/>
          <p:cNvSpPr>
            <a:spLocks noGrp="1" noChangeArrowheads="1"/>
          </p:cNvSpPr>
          <p:nvPr>
            <p:ph type="subTitle" idx="1"/>
          </p:nvPr>
        </p:nvSpPr>
        <p:spPr>
          <a:xfrm>
            <a:off x="457200" y="2133600"/>
            <a:ext cx="7620000" cy="4038600"/>
          </a:xfrm>
        </p:spPr>
        <p:txBody>
          <a:bodyPr/>
          <a:lstStyle/>
          <a:p>
            <a:pPr algn="l" eaLnBrk="1" hangingPunct="1">
              <a:lnSpc>
                <a:spcPct val="90000"/>
              </a:lnSpc>
              <a:buFont typeface="Arial" pitchFamily="34" charset="0"/>
              <a:buChar char="•"/>
            </a:pPr>
            <a:r>
              <a:rPr lang="en-US" sz="2800" dirty="0" smtClean="0"/>
              <a:t>In the United States, water is plentiful but in other places around the world water is scarce.</a:t>
            </a:r>
          </a:p>
          <a:p>
            <a:pPr algn="l" eaLnBrk="1" hangingPunct="1">
              <a:lnSpc>
                <a:spcPct val="90000"/>
              </a:lnSpc>
              <a:buFont typeface="Arial" pitchFamily="34" charset="0"/>
              <a:buChar char="•"/>
            </a:pPr>
            <a:r>
              <a:rPr lang="en-US" sz="2800" dirty="0" smtClean="0"/>
              <a:t>If you had to walk a few miles to get a large bucket of water daily for your family to use, how might you use water differently</a:t>
            </a:r>
            <a:r>
              <a:rPr lang="en-US" sz="2800" dirty="0" smtClean="0"/>
              <a:t>?</a:t>
            </a: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en-US" dirty="0" smtClean="0">
                <a:solidFill>
                  <a:schemeClr val="tx1"/>
                </a:solidFill>
                <a:effectLst>
                  <a:outerShdw blurRad="38100" dist="38100" dir="2700000" algn="tl">
                    <a:srgbClr val="C0C0C0"/>
                  </a:outerShdw>
                </a:effectLst>
              </a:rPr>
              <a:t>Human Activities Require Water</a:t>
            </a:r>
          </a:p>
        </p:txBody>
      </p:sp>
      <p:sp>
        <p:nvSpPr>
          <p:cNvPr id="3075" name="Rectangle 3"/>
          <p:cNvSpPr>
            <a:spLocks noGrp="1" noChangeArrowheads="1"/>
          </p:cNvSpPr>
          <p:nvPr>
            <p:ph idx="1"/>
          </p:nvPr>
        </p:nvSpPr>
        <p:spPr/>
        <p:txBody>
          <a:bodyPr/>
          <a:lstStyle/>
          <a:p>
            <a:pPr eaLnBrk="1" hangingPunct="1"/>
            <a:r>
              <a:rPr lang="en-US" dirty="0" smtClean="0"/>
              <a:t>Water is a limited resource and only a fixed amount gets recycled as consumable freshwater.</a:t>
            </a:r>
          </a:p>
          <a:p>
            <a:pPr eaLnBrk="1" hangingPunct="1"/>
            <a:endParaRPr lang="en-US" dirty="0" smtClean="0"/>
          </a:p>
          <a:p>
            <a:pPr eaLnBrk="1" hangingPunct="1"/>
            <a:r>
              <a:rPr lang="en-US" b="1" dirty="0" smtClean="0"/>
              <a:t>FARMERS:  </a:t>
            </a:r>
            <a:r>
              <a:rPr lang="en-US" dirty="0" smtClean="0"/>
              <a:t>Rainfall does not provide enough water, so farmers grow their crops through irrigation systems.  The supply of water to grow crops comes from aquifers, rivers, or lakes.</a:t>
            </a:r>
          </a:p>
          <a:p>
            <a:pPr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228600" y="1066800"/>
            <a:ext cx="8915400" cy="5791200"/>
          </a:xfrm>
        </p:spPr>
        <p:txBody>
          <a:bodyPr/>
          <a:lstStyle/>
          <a:p>
            <a:pPr eaLnBrk="1" hangingPunct="1"/>
            <a:r>
              <a:rPr lang="en-US" b="1" dirty="0" smtClean="0"/>
              <a:t>INDUSTRY:  </a:t>
            </a:r>
            <a:r>
              <a:rPr lang="en-US" dirty="0" smtClean="0"/>
              <a:t>Just about any item manufactured uses water during the process of producing it.</a:t>
            </a:r>
          </a:p>
          <a:p>
            <a:pPr lvl="1" eaLnBrk="1" hangingPunct="1"/>
            <a:r>
              <a:rPr lang="en-US" dirty="0" smtClean="0"/>
              <a:t>1 car produced = 50 times the car’s weight in water</a:t>
            </a:r>
          </a:p>
          <a:p>
            <a:pPr lvl="1" eaLnBrk="1" hangingPunct="1"/>
            <a:r>
              <a:rPr lang="en-US" dirty="0" smtClean="0"/>
              <a:t>100 - 300 metric tons of water = 1 ton of paper</a:t>
            </a:r>
          </a:p>
          <a:p>
            <a:pPr lvl="1" eaLnBrk="1" hangingPunct="1"/>
            <a:endParaRPr lang="en-US" dirty="0" smtClean="0"/>
          </a:p>
          <a:p>
            <a:pPr eaLnBrk="1" hangingPunct="1"/>
            <a:r>
              <a:rPr lang="en-US" b="1" dirty="0" smtClean="0"/>
              <a:t>TRANSPORTATION &amp; RECREATION:  </a:t>
            </a:r>
            <a:r>
              <a:rPr lang="en-US" dirty="0" smtClean="0"/>
              <a:t>transporting foods and goods, rafting, boating, swimming, fishing</a:t>
            </a:r>
          </a:p>
          <a:p>
            <a:pPr eaLnBrk="1" hangingPunct="1"/>
            <a:endParaRPr lang="en-US" dirty="0" smtClean="0"/>
          </a:p>
          <a:p>
            <a:pPr eaLnBrk="1" hangingPunct="1"/>
            <a:r>
              <a:rPr lang="en-US" b="1" dirty="0" smtClean="0"/>
              <a:t>FISHERIES &amp; AGRICULTURE:  </a:t>
            </a:r>
            <a:r>
              <a:rPr lang="en-US" dirty="0" smtClean="0"/>
              <a:t>the science and business of raising fish in a controlled situation.  Problems can cause nutrient build-up in nearby waters.</a:t>
            </a:r>
          </a:p>
          <a:p>
            <a:pPr eaLnBrk="1" hangingPunct="1"/>
            <a:endParaRPr lang="en-US"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304800" y="914400"/>
            <a:ext cx="8610600" cy="5943600"/>
          </a:xfrm>
        </p:spPr>
        <p:txBody>
          <a:bodyPr/>
          <a:lstStyle/>
          <a:p>
            <a:pPr eaLnBrk="1" hangingPunct="1"/>
            <a:r>
              <a:rPr lang="en-US" sz="2800" b="1" dirty="0" smtClean="0"/>
              <a:t>ENERGY:  </a:t>
            </a:r>
            <a:r>
              <a:rPr lang="en-US" sz="2800" dirty="0" smtClean="0"/>
              <a:t>a dam holds back and controls the flow of water in a river.  Water can turn machines called turbines which generate electricity.  Steam is also used to turn turbines in plants that use coal and nuclear power.</a:t>
            </a:r>
          </a:p>
          <a:p>
            <a:pPr eaLnBrk="1" hangingPunct="1"/>
            <a:r>
              <a:rPr lang="en-US" sz="2800" b="1" dirty="0" smtClean="0"/>
              <a:t>DAMS </a:t>
            </a:r>
            <a:r>
              <a:rPr lang="en-US" sz="2800" dirty="0" smtClean="0"/>
              <a:t>may also be used to control rivers that flow too fast for boats to use them.  A </a:t>
            </a:r>
            <a:r>
              <a:rPr lang="en-US" sz="2800" b="1" dirty="0" smtClean="0"/>
              <a:t>LOCK</a:t>
            </a:r>
            <a:r>
              <a:rPr lang="en-US" sz="2800" dirty="0" smtClean="0"/>
              <a:t> is a section of waterway closed off by gates.  The Panama Canal uses locks to allow ships to pass between North and South America. </a:t>
            </a:r>
          </a:p>
          <a:p>
            <a:pPr eaLnBrk="1" hangingPunct="1"/>
            <a:r>
              <a:rPr lang="en-US" sz="2800" dirty="0" smtClean="0"/>
              <a:t>Dams may block breeding grounds for fish or block the natural flow of nutrients down the river.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52400" y="0"/>
            <a:ext cx="8229600" cy="609600"/>
          </a:xfrm>
        </p:spPr>
        <p:txBody>
          <a:bodyPr/>
          <a:lstStyle/>
          <a:p>
            <a:pPr eaLnBrk="1" hangingPunct="1"/>
            <a:r>
              <a:rPr lang="en-US" sz="3600" smtClean="0">
                <a:solidFill>
                  <a:schemeClr val="tx1"/>
                </a:solidFill>
              </a:rPr>
              <a:t>Society Depends on Clean Water</a:t>
            </a:r>
          </a:p>
        </p:txBody>
      </p:sp>
      <p:sp>
        <p:nvSpPr>
          <p:cNvPr id="6147" name="Rectangle 3"/>
          <p:cNvSpPr>
            <a:spLocks noGrp="1" noChangeArrowheads="1"/>
          </p:cNvSpPr>
          <p:nvPr>
            <p:ph idx="1"/>
          </p:nvPr>
        </p:nvSpPr>
        <p:spPr>
          <a:xfrm>
            <a:off x="0" y="609600"/>
            <a:ext cx="9144000" cy="6248400"/>
          </a:xfrm>
        </p:spPr>
        <p:txBody>
          <a:bodyPr/>
          <a:lstStyle/>
          <a:p>
            <a:pPr eaLnBrk="1" hangingPunct="1">
              <a:lnSpc>
                <a:spcPct val="80000"/>
              </a:lnSpc>
            </a:pPr>
            <a:r>
              <a:rPr lang="en-US" sz="2400" dirty="0" smtClean="0"/>
              <a:t>Impurities are found in our drinking water but at such a low </a:t>
            </a:r>
            <a:r>
              <a:rPr lang="en-US" sz="2400" b="1" dirty="0" smtClean="0"/>
              <a:t>concentration</a:t>
            </a:r>
            <a:r>
              <a:rPr lang="en-US" sz="2400" dirty="0" smtClean="0"/>
              <a:t> that they are not harmful to humans.</a:t>
            </a:r>
          </a:p>
          <a:p>
            <a:pPr eaLnBrk="1" hangingPunct="1">
              <a:lnSpc>
                <a:spcPct val="80000"/>
              </a:lnSpc>
            </a:pPr>
            <a:r>
              <a:rPr lang="en-US" sz="2400" dirty="0" smtClean="0"/>
              <a:t>When these impurities are in high concentration, they pose a threat to humans and other organisms.</a:t>
            </a:r>
          </a:p>
          <a:p>
            <a:pPr eaLnBrk="1" hangingPunct="1">
              <a:lnSpc>
                <a:spcPct val="80000"/>
              </a:lnSpc>
            </a:pPr>
            <a:r>
              <a:rPr lang="en-US" sz="2400" b="1" dirty="0" smtClean="0"/>
              <a:t>Clean Water Act of 1972</a:t>
            </a:r>
          </a:p>
          <a:p>
            <a:pPr lvl="1" eaLnBrk="1" hangingPunct="1">
              <a:lnSpc>
                <a:spcPct val="80000"/>
              </a:lnSpc>
            </a:pPr>
            <a:r>
              <a:rPr lang="en-US" dirty="0" smtClean="0"/>
              <a:t>Focusing on lakes and streams, its main goal was to </a:t>
            </a:r>
            <a:r>
              <a:rPr lang="en-US" b="1" dirty="0" smtClean="0"/>
              <a:t>protect the propagation of fish</a:t>
            </a:r>
            <a:r>
              <a:rPr lang="en-US" dirty="0" smtClean="0"/>
              <a:t>, </a:t>
            </a:r>
            <a:r>
              <a:rPr lang="en-US" b="1" dirty="0" smtClean="0"/>
              <a:t>shellfish, and wildlife that live on and around water</a:t>
            </a:r>
            <a:r>
              <a:rPr lang="en-US" dirty="0" smtClean="0"/>
              <a:t>. </a:t>
            </a:r>
          </a:p>
          <a:p>
            <a:pPr lvl="1" eaLnBrk="1" hangingPunct="1">
              <a:lnSpc>
                <a:spcPct val="80000"/>
              </a:lnSpc>
            </a:pPr>
            <a:r>
              <a:rPr lang="en-US" dirty="0" smtClean="0"/>
              <a:t>This act provides federal money for the construction and maintenance of wastewater treatment plants.</a:t>
            </a:r>
          </a:p>
          <a:p>
            <a:pPr eaLnBrk="1" hangingPunct="1">
              <a:lnSpc>
                <a:spcPct val="80000"/>
              </a:lnSpc>
            </a:pPr>
            <a:r>
              <a:rPr lang="en-US" sz="2400" b="1" dirty="0" smtClean="0"/>
              <a:t>Marine Act of 1972-</a:t>
            </a:r>
            <a:r>
              <a:rPr lang="en-US" sz="2400" dirty="0" smtClean="0"/>
              <a:t> </a:t>
            </a:r>
          </a:p>
          <a:p>
            <a:pPr lvl="1" eaLnBrk="1" hangingPunct="1">
              <a:lnSpc>
                <a:spcPct val="80000"/>
              </a:lnSpc>
            </a:pPr>
            <a:r>
              <a:rPr lang="en-US" dirty="0" smtClean="0"/>
              <a:t>Forbids </a:t>
            </a:r>
            <a:r>
              <a:rPr lang="en-US" b="1" dirty="0" smtClean="0"/>
              <a:t>dumping</a:t>
            </a:r>
            <a:r>
              <a:rPr lang="en-US" dirty="0" smtClean="0"/>
              <a:t> in the ocean that could damage human health or ecosystems.</a:t>
            </a:r>
          </a:p>
          <a:p>
            <a:pPr eaLnBrk="1" hangingPunct="1">
              <a:lnSpc>
                <a:spcPct val="80000"/>
              </a:lnSpc>
            </a:pPr>
            <a:r>
              <a:rPr lang="en-US" sz="2400" b="1" dirty="0" smtClean="0"/>
              <a:t>1990 Oil Pollution Act-</a:t>
            </a:r>
            <a:r>
              <a:rPr lang="en-US" sz="2400" dirty="0" smtClean="0"/>
              <a:t> </a:t>
            </a:r>
          </a:p>
          <a:p>
            <a:pPr lvl="1" eaLnBrk="1" hangingPunct="1">
              <a:lnSpc>
                <a:spcPct val="80000"/>
              </a:lnSpc>
            </a:pPr>
            <a:r>
              <a:rPr lang="en-US" dirty="0" smtClean="0"/>
              <a:t>Required tankers to have a </a:t>
            </a:r>
            <a:r>
              <a:rPr lang="en-US" b="1" dirty="0" smtClean="0"/>
              <a:t>double hull</a:t>
            </a:r>
            <a:r>
              <a:rPr lang="en-US" dirty="0" smtClean="0"/>
              <a:t> by 2015.  Why?  </a:t>
            </a:r>
          </a:p>
          <a:p>
            <a:pPr lvl="1" eaLnBrk="1" hangingPunct="1">
              <a:lnSpc>
                <a:spcPct val="80000"/>
              </a:lnSpc>
            </a:pPr>
            <a:r>
              <a:rPr lang="en-US" dirty="0" smtClean="0"/>
              <a:t>The Exxon Valdez dumped 11 million gallons of crude oil off the coast of Alaska.  Watch Video below! (5 minutes)</a:t>
            </a:r>
          </a:p>
          <a:p>
            <a:pPr eaLnBrk="1" hangingPunct="1">
              <a:lnSpc>
                <a:spcPct val="80000"/>
              </a:lnSpc>
            </a:pPr>
            <a:r>
              <a:rPr lang="en-US" sz="1800" dirty="0" smtClean="0"/>
              <a:t> </a:t>
            </a:r>
            <a:r>
              <a:rPr lang="en-US" sz="1800" dirty="0" smtClean="0">
                <a:hlinkClick r:id="rId2"/>
              </a:rPr>
              <a:t>http://www.teachersdomain.org/resource/ess05.sci.ess.watcyc.exxon/</a:t>
            </a:r>
            <a:r>
              <a:rPr lang="en-US" dirty="0" smtClean="0">
                <a:hlinkClick r:id="rId2"/>
              </a:rPr>
              <a:t> </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229600" cy="1828800"/>
          </a:xfrm>
        </p:spPr>
        <p:txBody>
          <a:bodyPr/>
          <a:lstStyle/>
          <a:p>
            <a:r>
              <a:rPr lang="en-US" dirty="0" smtClean="0"/>
              <a:t>Great Pacific Garbage Patch</a:t>
            </a:r>
            <a:endParaRPr lang="en-US" dirty="0"/>
          </a:p>
        </p:txBody>
      </p:sp>
      <p:sp>
        <p:nvSpPr>
          <p:cNvPr id="3" name="Subtitle 2"/>
          <p:cNvSpPr>
            <a:spLocks noGrp="1"/>
          </p:cNvSpPr>
          <p:nvPr>
            <p:ph type="subTitle" idx="1"/>
          </p:nvPr>
        </p:nvSpPr>
        <p:spPr/>
        <p:txBody>
          <a:bodyPr/>
          <a:lstStyle/>
          <a:p>
            <a:r>
              <a:rPr lang="en-US" dirty="0">
                <a:hlinkClick r:id="rId2"/>
              </a:rPr>
              <a:t>https://</a:t>
            </a:r>
            <a:r>
              <a:rPr lang="en-US" dirty="0" smtClean="0">
                <a:hlinkClick r:id="rId2"/>
              </a:rPr>
              <a:t>www.youtube.com/watch?v=WtewmJ78hzw</a:t>
            </a:r>
            <a:r>
              <a:rPr lang="en-US" dirty="0" smtClean="0"/>
              <a:t> </a:t>
            </a:r>
            <a:endParaRPr lang="en-US" dirty="0"/>
          </a:p>
        </p:txBody>
      </p:sp>
    </p:spTree>
    <p:extLst>
      <p:ext uri="{BB962C8B-B14F-4D97-AF65-F5344CB8AC3E}">
        <p14:creationId xmlns:p14="http://schemas.microsoft.com/office/powerpoint/2010/main" val="3496849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0"/>
            <a:ext cx="8229600" cy="1143000"/>
          </a:xfrm>
        </p:spPr>
        <p:txBody>
          <a:bodyPr/>
          <a:lstStyle/>
          <a:p>
            <a:pPr eaLnBrk="1" hangingPunct="1"/>
            <a:r>
              <a:rPr lang="en-US" dirty="0" smtClean="0">
                <a:solidFill>
                  <a:schemeClr val="tx1"/>
                </a:solidFill>
              </a:rPr>
              <a:t>Treatment of Water</a:t>
            </a:r>
          </a:p>
        </p:txBody>
      </p:sp>
      <p:sp>
        <p:nvSpPr>
          <p:cNvPr id="7171" name="Rectangle 3"/>
          <p:cNvSpPr>
            <a:spLocks noGrp="1" noChangeArrowheads="1"/>
          </p:cNvSpPr>
          <p:nvPr>
            <p:ph idx="1"/>
          </p:nvPr>
        </p:nvSpPr>
        <p:spPr>
          <a:xfrm>
            <a:off x="0" y="1371600"/>
            <a:ext cx="9144000" cy="5486400"/>
          </a:xfrm>
        </p:spPr>
        <p:txBody>
          <a:bodyPr/>
          <a:lstStyle/>
          <a:p>
            <a:pPr eaLnBrk="1" hangingPunct="1">
              <a:lnSpc>
                <a:spcPct val="80000"/>
              </a:lnSpc>
              <a:buFontTx/>
              <a:buNone/>
            </a:pPr>
            <a:r>
              <a:rPr lang="en-US" sz="2400" dirty="0" smtClean="0"/>
              <a:t>Virtual Demo - Drinking water made from a natural source.</a:t>
            </a:r>
          </a:p>
          <a:p>
            <a:pPr eaLnBrk="1" hangingPunct="1">
              <a:lnSpc>
                <a:spcPct val="80000"/>
              </a:lnSpc>
              <a:buFontTx/>
              <a:buNone/>
            </a:pPr>
            <a:r>
              <a:rPr lang="en-US" sz="1800" dirty="0" smtClean="0">
                <a:hlinkClick r:id="rId2"/>
              </a:rPr>
              <a:t>http://www.classzone.com/books/ml_science_nc8/page_build.cfm?id=none&amp;u=3#</a:t>
            </a:r>
            <a:endParaRPr lang="en-US" sz="1800" dirty="0" smtClean="0"/>
          </a:p>
          <a:p>
            <a:pPr eaLnBrk="1" hangingPunct="1">
              <a:lnSpc>
                <a:spcPct val="80000"/>
              </a:lnSpc>
              <a:buFontTx/>
              <a:buNone/>
            </a:pPr>
            <a:endParaRPr lang="en-US" sz="1800" dirty="0" smtClean="0"/>
          </a:p>
          <a:p>
            <a:pPr eaLnBrk="1" hangingPunct="1">
              <a:lnSpc>
                <a:spcPct val="80000"/>
              </a:lnSpc>
              <a:buFontTx/>
              <a:buNone/>
            </a:pPr>
            <a:r>
              <a:rPr lang="en-US" sz="2400" b="1" dirty="0" smtClean="0"/>
              <a:t>Sewage systems</a:t>
            </a:r>
            <a:r>
              <a:rPr lang="en-US" sz="2400" dirty="0" smtClean="0"/>
              <a:t> collect and treat wastewater from towns </a:t>
            </a:r>
          </a:p>
          <a:p>
            <a:pPr eaLnBrk="1" hangingPunct="1">
              <a:lnSpc>
                <a:spcPct val="80000"/>
              </a:lnSpc>
              <a:buFontTx/>
              <a:buNone/>
            </a:pPr>
            <a:r>
              <a:rPr lang="en-US" sz="2400" dirty="0" smtClean="0"/>
              <a:t>and cities. The wastewater goes though two steps that </a:t>
            </a:r>
          </a:p>
          <a:p>
            <a:pPr eaLnBrk="1" hangingPunct="1">
              <a:lnSpc>
                <a:spcPct val="80000"/>
              </a:lnSpc>
              <a:buFontTx/>
              <a:buNone/>
            </a:pPr>
            <a:r>
              <a:rPr lang="en-US" sz="2400" dirty="0" smtClean="0"/>
              <a:t>remove sludge, grease, and bacteria. The water from the </a:t>
            </a:r>
          </a:p>
          <a:p>
            <a:pPr eaLnBrk="1" hangingPunct="1">
              <a:lnSpc>
                <a:spcPct val="80000"/>
              </a:lnSpc>
              <a:buFontTx/>
              <a:buNone/>
            </a:pPr>
            <a:r>
              <a:rPr lang="en-US" sz="2400" dirty="0" smtClean="0"/>
              <a:t>system is then safe to put back into the environment.</a:t>
            </a:r>
          </a:p>
          <a:p>
            <a:pPr eaLnBrk="1" hangingPunct="1">
              <a:lnSpc>
                <a:spcPct val="80000"/>
              </a:lnSpc>
              <a:buFontTx/>
              <a:buNone/>
            </a:pPr>
            <a:endParaRPr lang="en-US" sz="2400" dirty="0" smtClean="0"/>
          </a:p>
          <a:p>
            <a:pPr eaLnBrk="1" hangingPunct="1">
              <a:lnSpc>
                <a:spcPct val="80000"/>
              </a:lnSpc>
              <a:buFontTx/>
              <a:buNone/>
            </a:pPr>
            <a:r>
              <a:rPr lang="en-US" sz="2400" b="1" dirty="0" smtClean="0"/>
              <a:t>Septic systems</a:t>
            </a:r>
            <a:r>
              <a:rPr lang="en-US" sz="2400" dirty="0" smtClean="0"/>
              <a:t> collect and treat wastewater from homes or</a:t>
            </a:r>
          </a:p>
          <a:p>
            <a:pPr eaLnBrk="1" hangingPunct="1">
              <a:lnSpc>
                <a:spcPct val="80000"/>
              </a:lnSpc>
              <a:buFontTx/>
              <a:buNone/>
            </a:pPr>
            <a:r>
              <a:rPr lang="en-US" sz="2400" dirty="0" smtClean="0"/>
              <a:t>businesses. The wastewater flows into a tank where heavy </a:t>
            </a:r>
          </a:p>
          <a:p>
            <a:pPr eaLnBrk="1" hangingPunct="1">
              <a:lnSpc>
                <a:spcPct val="80000"/>
              </a:lnSpc>
              <a:buFontTx/>
              <a:buNone/>
            </a:pPr>
            <a:r>
              <a:rPr lang="en-US" sz="2400" dirty="0" smtClean="0"/>
              <a:t>material settles to the bottom and much of it is consumed by</a:t>
            </a:r>
          </a:p>
          <a:p>
            <a:pPr eaLnBrk="1" hangingPunct="1">
              <a:lnSpc>
                <a:spcPct val="80000"/>
              </a:lnSpc>
              <a:buFontTx/>
              <a:buNone/>
            </a:pPr>
            <a:r>
              <a:rPr lang="en-US" sz="2400" dirty="0" smtClean="0"/>
              <a:t>bacteria. The water from the system is cleaner and can go</a:t>
            </a:r>
          </a:p>
          <a:p>
            <a:pPr eaLnBrk="1" hangingPunct="1">
              <a:lnSpc>
                <a:spcPct val="80000"/>
              </a:lnSpc>
              <a:buFontTx/>
              <a:buNone/>
            </a:pPr>
            <a:r>
              <a:rPr lang="en-US" sz="2400" dirty="0" smtClean="0"/>
              <a:t>back into the ground.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944562"/>
          </a:xfrm>
        </p:spPr>
        <p:txBody>
          <a:bodyPr/>
          <a:lstStyle/>
          <a:p>
            <a:pPr eaLnBrk="1" hangingPunct="1"/>
            <a:r>
              <a:rPr lang="en-US" smtClean="0">
                <a:solidFill>
                  <a:schemeClr val="tx1"/>
                </a:solidFill>
              </a:rPr>
              <a:t>Sources of Pollution</a:t>
            </a:r>
          </a:p>
        </p:txBody>
      </p:sp>
      <p:sp>
        <p:nvSpPr>
          <p:cNvPr id="8195" name="Rectangle 3"/>
          <p:cNvSpPr>
            <a:spLocks noGrp="1" noChangeArrowheads="1"/>
          </p:cNvSpPr>
          <p:nvPr>
            <p:ph idx="1"/>
          </p:nvPr>
        </p:nvSpPr>
        <p:spPr>
          <a:xfrm>
            <a:off x="457200" y="1295400"/>
            <a:ext cx="8382000" cy="5029200"/>
          </a:xfrm>
        </p:spPr>
        <p:txBody>
          <a:bodyPr/>
          <a:lstStyle/>
          <a:p>
            <a:pPr eaLnBrk="1" hangingPunct="1">
              <a:lnSpc>
                <a:spcPct val="90000"/>
              </a:lnSpc>
            </a:pPr>
            <a:r>
              <a:rPr lang="en-US" sz="2400" b="1" smtClean="0"/>
              <a:t>Point-source pollution</a:t>
            </a:r>
            <a:r>
              <a:rPr lang="en-US" sz="2400" smtClean="0"/>
              <a:t> enters the water from a </a:t>
            </a:r>
            <a:r>
              <a:rPr lang="en-US" sz="2400" b="1" smtClean="0"/>
              <a:t>known source</a:t>
            </a:r>
            <a:r>
              <a:rPr lang="en-US" sz="2400" smtClean="0"/>
              <a:t>, such as chemicals from a factory. This pollution is </a:t>
            </a:r>
            <a:r>
              <a:rPr lang="en-US" sz="2400" b="1" smtClean="0"/>
              <a:t>easy to spot</a:t>
            </a:r>
            <a:r>
              <a:rPr lang="en-US" sz="2400" smtClean="0"/>
              <a:t>, and laws can be enforced to stop it.</a:t>
            </a:r>
          </a:p>
          <a:p>
            <a:pPr eaLnBrk="1" hangingPunct="1">
              <a:lnSpc>
                <a:spcPct val="90000"/>
              </a:lnSpc>
            </a:pPr>
            <a:r>
              <a:rPr lang="en-US" sz="2400" b="1" smtClean="0"/>
              <a:t>Nonpoint-source pollution</a:t>
            </a:r>
            <a:r>
              <a:rPr lang="en-US" sz="2400" smtClean="0"/>
              <a:t> is hard to find or is scattered, such as </a:t>
            </a:r>
            <a:r>
              <a:rPr lang="en-US" sz="2400" b="1" smtClean="0"/>
              <a:t>run-off</a:t>
            </a:r>
            <a:r>
              <a:rPr lang="en-US" sz="2400" smtClean="0"/>
              <a:t> from farms and lawns that goes into a river or stream. This pollution is </a:t>
            </a:r>
            <a:r>
              <a:rPr lang="en-US" sz="2400" b="1" smtClean="0"/>
              <a:t>not easy to spot</a:t>
            </a:r>
            <a:r>
              <a:rPr lang="en-US" sz="2400" smtClean="0"/>
              <a:t>, and it is hard to enforce laws against it</a:t>
            </a:r>
            <a:r>
              <a:rPr lang="en-US" smtClean="0"/>
              <a:t>.</a:t>
            </a:r>
          </a:p>
          <a:p>
            <a:pPr eaLnBrk="1" hangingPunct="1">
              <a:lnSpc>
                <a:spcPct val="90000"/>
              </a:lnSpc>
            </a:pPr>
            <a:r>
              <a:rPr lang="en-US" sz="2400" smtClean="0"/>
              <a:t>Example: Farms can use more organic methods, such as using natural substances rather than prepared chemicals to fertilize the soil.</a:t>
            </a:r>
          </a:p>
          <a:p>
            <a:pPr eaLnBrk="1" hangingPunct="1">
              <a:lnSpc>
                <a:spcPct val="90000"/>
              </a:lnSpc>
            </a:pPr>
            <a:r>
              <a:rPr lang="en-US" sz="2400" smtClean="0"/>
              <a:t>Example: Industries can reduce the amount of toxic waste they generate, or they can reuse chemicals and materials used in manufacturing.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1741</TotalTime>
  <Words>1075</Words>
  <Application>Microsoft Office PowerPoint</Application>
  <PresentationFormat>On-screen Show (4:3)</PresentationFormat>
  <Paragraphs>73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Constantia</vt:lpstr>
      <vt:lpstr>Wingdings 2</vt:lpstr>
      <vt:lpstr>Flow</vt:lpstr>
      <vt:lpstr>Human Interaction &amp; Stewardship</vt:lpstr>
      <vt:lpstr>How valuable is water?</vt:lpstr>
      <vt:lpstr>Human Activities Require Water</vt:lpstr>
      <vt:lpstr>PowerPoint Presentation</vt:lpstr>
      <vt:lpstr>PowerPoint Presentation</vt:lpstr>
      <vt:lpstr>Society Depends on Clean Water</vt:lpstr>
      <vt:lpstr>Great Pacific Garbage Patch</vt:lpstr>
      <vt:lpstr>Treatment of Water</vt:lpstr>
      <vt:lpstr>Sources of Pollution</vt:lpstr>
      <vt:lpstr>Physical Indicators</vt:lpstr>
      <vt:lpstr>Chemical Indicators</vt:lpstr>
      <vt:lpstr>PowerPoint Presentation</vt:lpstr>
      <vt:lpstr>Water Shortages</vt:lpstr>
    </vt:vector>
  </TitlesOfParts>
  <Company>WCPSS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valuable is water?</dc:title>
  <dc:creator>WCPSS</dc:creator>
  <cp:lastModifiedBy>Elizabeth Nash</cp:lastModifiedBy>
  <cp:revision>35</cp:revision>
  <dcterms:created xsi:type="dcterms:W3CDTF">2009-02-09T14:06:18Z</dcterms:created>
  <dcterms:modified xsi:type="dcterms:W3CDTF">2015-07-12T21:29:15Z</dcterms:modified>
</cp:coreProperties>
</file>