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B16F6-8B02-4435-ADC8-2FF07596DCB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AA4A1-3069-4020-9FC4-93BCF7E25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</a:t>
            </a:r>
            <a:r>
              <a:rPr lang="en-US" i="1" baseline="0" dirty="0" err="1" smtClean="0"/>
              <a:t>MathScape</a:t>
            </a:r>
            <a:r>
              <a:rPr lang="en-US" baseline="0" dirty="0" smtClean="0"/>
              <a:t> Green “Family Portraits” – Lesson 12 p. 300A Part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</a:t>
            </a:r>
            <a:r>
              <a:rPr lang="en-US" i="1" baseline="0" dirty="0" err="1" smtClean="0"/>
              <a:t>MathScape</a:t>
            </a:r>
            <a:r>
              <a:rPr lang="en-US" baseline="0" dirty="0" smtClean="0"/>
              <a:t> Green “Family Portraits” – Lesson 12 p. 300A Part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8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305C72-2AEE-4DDA-9025-79BFF13B1A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</a:t>
            </a:r>
            <a:r>
              <a:rPr lang="en-US" i="1" baseline="0" dirty="0" err="1" smtClean="0"/>
              <a:t>MathScape</a:t>
            </a:r>
            <a:r>
              <a:rPr lang="en-US" baseline="0" dirty="0" smtClean="0"/>
              <a:t> Green “Family Portraits” – Lesson 12 p. 300A Part 3</a:t>
            </a:r>
            <a:endParaRPr lang="en-US" dirty="0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612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6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the various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ways scientific notation can be shown and entered on a calculator.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working with calculators or spreadsheets, it is important that students recognize scientific notation. Students should recognize that the output of 2.45E+23 is 2.45 x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3.5E-4 is 3.5 x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-4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Students enter scientific notation using E or EE (scientific notation), * (multiplication), and ^ (exponent) symbols.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4592-2495-4C88-AF21-FF7465C7099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 the Following Table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 l="7031" t="23958" r="6250" b="9375"/>
          <a:stretch>
            <a:fillRect/>
          </a:stretch>
        </p:blipFill>
        <p:spPr bwMode="auto">
          <a:xfrm>
            <a:off x="304800" y="1600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067800" cy="1371600"/>
          </a:xfrm>
        </p:spPr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2) Express 1.8 x 10</a:t>
            </a:r>
            <a:r>
              <a:rPr lang="en-US" baseline="30000" smtClean="0"/>
              <a:t>-4</a:t>
            </a:r>
            <a:r>
              <a:rPr lang="en-US" smtClean="0"/>
              <a:t> in standard notation.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2921313"/>
          </a:xfrm>
        </p:spPr>
        <p:txBody>
          <a:bodyPr lIns="90487" tIns="44450" rIns="90487" bIns="44450"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F0E30"/>
                </a:solidFill>
              </a:rPr>
              <a:t>0.00018</a:t>
            </a:r>
          </a:p>
          <a:p>
            <a:pPr algn="ctr">
              <a:buFontTx/>
              <a:buNone/>
            </a:pPr>
            <a:r>
              <a:rPr lang="en-US" sz="4000" dirty="0" smtClean="0"/>
              <a:t>3) Express 4.58 x 10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in standard notation.</a:t>
            </a: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F0E30"/>
                </a:solidFill>
              </a:rPr>
              <a:t>4,580,000</a:t>
            </a:r>
            <a:endParaRPr lang="en-US" sz="4000" dirty="0" smtClean="0"/>
          </a:p>
          <a:p>
            <a:pPr algn="ctr">
              <a:buFontTx/>
              <a:buNone/>
            </a:pPr>
            <a:r>
              <a:rPr lang="en-US" sz="4000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 Examples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smtClean="0"/>
              <a:t>Determine whether each of the following numbers is written in scientific notation? Explain.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 l="10156" t="39584" r="68750" b="39583"/>
          <a:stretch>
            <a:fillRect/>
          </a:stretch>
        </p:blipFill>
        <p:spPr bwMode="auto">
          <a:xfrm>
            <a:off x="2209800" y="3429000"/>
            <a:ext cx="3429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Write each number in scientific notation.</a:t>
            </a:r>
          </a:p>
          <a:p>
            <a:endParaRPr lang="en-US" b="1" smtClean="0"/>
          </a:p>
          <a:p>
            <a:r>
              <a:rPr lang="en-US" smtClean="0"/>
              <a:t>4) 62,400</a:t>
            </a:r>
          </a:p>
          <a:p>
            <a:r>
              <a:rPr lang="en-US" smtClean="0"/>
              <a:t>5) 0.00085</a:t>
            </a:r>
          </a:p>
          <a:p>
            <a:r>
              <a:rPr lang="en-US" smtClean="0"/>
              <a:t>6) 1,602,000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Notation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Write each number in standard notation.</a:t>
            </a:r>
            <a:endParaRPr 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/>
          <a:srcRect l="10938" t="35417" r="67969" b="44791"/>
          <a:stretch>
            <a:fillRect/>
          </a:stretch>
        </p:blipFill>
        <p:spPr bwMode="auto">
          <a:xfrm>
            <a:off x="1066800" y="2590800"/>
            <a:ext cx="36814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Scientific Notation look like on a calculator?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Enter any 8-digit number into your calculator.</a:t>
            </a:r>
          </a:p>
          <a:p>
            <a:r>
              <a:rPr lang="en-US" dirty="0" smtClean="0"/>
              <a:t>Next, multiply by a 4-digit number.</a:t>
            </a:r>
          </a:p>
          <a:p>
            <a:r>
              <a:rPr lang="en-US" dirty="0" smtClean="0"/>
              <a:t>What do you see?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the Previous Table…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patterns do you notice in the table?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you tell how many zeros are in a number based on the power of 10?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r>
              <a:rPr lang="en-US" smtClean="0"/>
              <a:t>How wide is our universe?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267200"/>
          </a:xfrm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210,000,000,000,000,000,000,000 miles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(22 zeros)</a:t>
            </a:r>
          </a:p>
          <a:p>
            <a:pPr algn="ctr">
              <a:buFontTx/>
              <a:buNone/>
            </a:pPr>
            <a:r>
              <a:rPr lang="en-US" sz="4000" smtClean="0"/>
              <a:t>This number is written in standard notation.  When numbers get this large, it is easier to write them in scientific notation.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>
                <a:latin typeface="Arial Rounded MT Bold" pitchFamily="34" charset="0"/>
              </a:rPr>
              <a:t>Does anyone remember how to write a number in</a:t>
            </a:r>
          </a:p>
          <a:p>
            <a:pPr algn="ctr">
              <a:buNone/>
            </a:pPr>
            <a:endParaRPr lang="en-US" sz="16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Arial Rounded MT Bold" pitchFamily="34" charset="0"/>
              </a:rPr>
              <a:t> SCIENTIFIC NOTATION </a:t>
            </a:r>
          </a:p>
          <a:p>
            <a:pPr algn="ctr">
              <a:buNone/>
            </a:pPr>
            <a:endParaRPr lang="en-US" sz="16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4400" dirty="0" smtClean="0">
                <a:latin typeface="Arial Rounded MT Bold" pitchFamily="34" charset="0"/>
              </a:rPr>
              <a:t>based on your science class or 6</a:t>
            </a:r>
            <a:r>
              <a:rPr lang="en-US" sz="4400" baseline="30000" dirty="0" smtClean="0">
                <a:latin typeface="Arial Rounded MT Bold" pitchFamily="34" charset="0"/>
              </a:rPr>
              <a:t>th</a:t>
            </a:r>
            <a:r>
              <a:rPr lang="en-US" sz="4400" dirty="0" smtClean="0">
                <a:latin typeface="Arial Rounded MT Bold" pitchFamily="34" charset="0"/>
              </a:rPr>
              <a:t> grade math class?</a:t>
            </a:r>
            <a:endParaRPr lang="en-US" sz="4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lIns="90487" tIns="44450" rIns="90487" bIns="44450"/>
          <a:lstStyle/>
          <a:p>
            <a:r>
              <a:rPr lang="en-US" u="sng" smtClean="0"/>
              <a:t>Scientific Notation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4114800"/>
          </a:xfrm>
        </p:spPr>
        <p:txBody>
          <a:bodyPr lIns="90487" tIns="44450" rIns="90487" bIns="44450"/>
          <a:lstStyle/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A number is expressed in scientific notation when it is in the form</a:t>
            </a:r>
          </a:p>
          <a:p>
            <a:pPr marL="342900" indent="-342900"/>
            <a:r>
              <a:rPr lang="en-US" sz="4000" b="1" dirty="0" smtClean="0">
                <a:solidFill>
                  <a:srgbClr val="CF0E30"/>
                </a:solidFill>
              </a:rPr>
              <a:t>a x 10</a:t>
            </a:r>
            <a:r>
              <a:rPr lang="en-US" sz="4000" b="1" baseline="30000" dirty="0" smtClean="0">
                <a:solidFill>
                  <a:srgbClr val="CF0E30"/>
                </a:solidFill>
              </a:rPr>
              <a:t>n</a:t>
            </a:r>
            <a:endParaRPr lang="en-US" sz="4000" dirty="0" smtClean="0"/>
          </a:p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where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F0E3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is between 1 and 10</a:t>
            </a:r>
          </a:p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and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F0E30"/>
                </a:solidFill>
              </a:rPr>
              <a:t>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is an integer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Write the width of the universe in scientific notation.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15400" cy="4343400"/>
          </a:xfrm>
        </p:spPr>
        <p:txBody>
          <a:bodyPr lIns="90487" tIns="44450" rIns="90487" bIns="44450">
            <a:normAutofit fontScale="92500"/>
          </a:bodyPr>
          <a:lstStyle/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210,000,000,000,000,000,000,000 miles</a:t>
            </a:r>
          </a:p>
          <a:p>
            <a:pPr algn="ctr">
              <a:buFontTx/>
              <a:buNone/>
            </a:pPr>
            <a:r>
              <a:rPr lang="en-US" sz="4000" smtClean="0"/>
              <a:t>Where is the decimal point now?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After the last zero.</a:t>
            </a:r>
          </a:p>
          <a:p>
            <a:pPr algn="ctr">
              <a:buFontTx/>
              <a:buNone/>
            </a:pPr>
            <a:r>
              <a:rPr lang="en-US" sz="4000" smtClean="0"/>
              <a:t>Where would you put the decimal to make this number be between 1 and 10?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Between the 2 and the 1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r>
              <a:rPr lang="en-US" sz="4000" dirty="0" smtClean="0">
                <a:solidFill>
                  <a:schemeClr val="tx1"/>
                </a:solidFill>
              </a:rPr>
              <a:t>2</a:t>
            </a:r>
            <a:r>
              <a:rPr lang="en-US" sz="5000" b="1" dirty="0" smtClean="0">
                <a:solidFill>
                  <a:schemeClr val="tx1"/>
                </a:solidFill>
              </a:rPr>
              <a:t>.</a:t>
            </a:r>
            <a:r>
              <a:rPr lang="en-US" sz="4000" dirty="0" smtClean="0">
                <a:solidFill>
                  <a:schemeClr val="tx1"/>
                </a:solidFill>
              </a:rPr>
              <a:t>10,000,000,000,000,000,000,000</a:t>
            </a:r>
            <a:r>
              <a:rPr lang="en-US" sz="5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How many decimal places did you move the decimal?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279F"/>
                </a:solidFill>
              </a:rPr>
              <a:t>23</a:t>
            </a:r>
            <a:endParaRPr lang="en-US" sz="36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/>
              <a:t>When the original number is more than 1, the exponent is positive.</a:t>
            </a:r>
            <a:endParaRPr lang="en-US" sz="3600" b="1" dirty="0" smtClean="0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/>
              <a:t>The answer in scientific notation is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279F"/>
                </a:solidFill>
              </a:rPr>
              <a:t>2.1 x 10</a:t>
            </a:r>
            <a:r>
              <a:rPr lang="en-US" sz="3600" b="1" baseline="30000" dirty="0" smtClean="0">
                <a:solidFill>
                  <a:srgbClr val="00279F"/>
                </a:solidFill>
              </a:rPr>
              <a:t>23</a:t>
            </a:r>
          </a:p>
        </p:txBody>
      </p:sp>
      <p:sp>
        <p:nvSpPr>
          <p:cNvPr id="18436" name="Arc 4"/>
          <p:cNvSpPr>
            <a:spLocks/>
          </p:cNvSpPr>
          <p:nvPr/>
        </p:nvSpPr>
        <p:spPr bwMode="auto">
          <a:xfrm>
            <a:off x="1227138" y="1371600"/>
            <a:ext cx="3651250" cy="4508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rc 5"/>
          <p:cNvSpPr>
            <a:spLocks/>
          </p:cNvSpPr>
          <p:nvPr/>
        </p:nvSpPr>
        <p:spPr bwMode="auto">
          <a:xfrm>
            <a:off x="4648200" y="1371600"/>
            <a:ext cx="3346450" cy="4508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1) Express 0.0000000902 in scientific notation.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4953000"/>
          </a:xfrm>
        </p:spPr>
        <p:txBody>
          <a:bodyPr lIns="90487" tIns="44450" rIns="90487" bIns="44450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Where would the decimal go to make the number be between 1 and 10?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9.02</a:t>
            </a:r>
            <a:endParaRPr lang="en-US" sz="36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The decimal was moved how many places?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When the original number is less than 1, the exponent is negative.</a:t>
            </a:r>
            <a:endParaRPr lang="en-US" sz="3600" b="1" smtClean="0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9.02 x 10</a:t>
            </a:r>
            <a:r>
              <a:rPr lang="en-US" sz="3600" b="1" baseline="30000" smtClean="0">
                <a:solidFill>
                  <a:srgbClr val="00279F"/>
                </a:solidFill>
              </a:rPr>
              <a:t>-8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 smtClean="0"/>
              <a:t>Write 28750.9 in scientific notation.</a:t>
            </a:r>
          </a:p>
        </p:txBody>
      </p:sp>
      <p:sp>
        <p:nvSpPr>
          <p:cNvPr id="2048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2.87509 x 10</a:t>
            </a:r>
            <a:r>
              <a:rPr lang="en-US" baseline="30000" smtClean="0"/>
              <a:t>-5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2.87509 x 10</a:t>
            </a:r>
            <a:r>
              <a:rPr lang="en-US" baseline="30000" smtClean="0"/>
              <a:t>-4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2.87509 x 10</a:t>
            </a:r>
            <a:r>
              <a:rPr lang="en-US" baseline="30000" smtClean="0"/>
              <a:t>4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2.87509 x 10</a:t>
            </a:r>
            <a:r>
              <a:rPr lang="en-US" baseline="30000" smtClean="0"/>
              <a:t>5</a:t>
            </a:r>
          </a:p>
          <a:p>
            <a:pPr marL="609600" indent="-609600">
              <a:buFontTx/>
              <a:buNone/>
            </a:pPr>
            <a:endParaRPr lang="en-US" smtClean="0"/>
          </a:p>
        </p:txBody>
      </p:sp>
      <p:sp>
        <p:nvSpPr>
          <p:cNvPr id="153712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29114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219035F0264DD19A8D770123EB6045"/>
  <p:tag name="SLIDEID" val="AD219035F0264DD19A8D770123EB6045"/>
  <p:tag name="SLIDEORDER" val="1"/>
  <p:tag name="SLIDETYPE" val="Q"/>
  <p:tag name="DEMOGRAPHIC" val="False"/>
  <p:tag name="SPEEDSCORING" val="False"/>
  <p:tag name="VALUES" val="Incorrect¤Incorrect¤Correct¤Incorrect"/>
  <p:tag name="QUESTIONALIAS" val="Write 28750.9 in scientific notation."/>
  <p:tag name="ANSWERSALIAS" val="2.87509 x 10-5¤2.87509 x 10-4¤2.87509 x 104¤2.87509 x 10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2.87509 x 10-5&#10;2.87509 x 10-4&#10;2.87509 x 104&#10;2.87509 x 105&#1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496</Words>
  <Application>Microsoft Office PowerPoint</Application>
  <PresentationFormat>On-screen Show (4:3)</PresentationFormat>
  <Paragraphs>73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Rounded MT Bold</vt:lpstr>
      <vt:lpstr>Calibri</vt:lpstr>
      <vt:lpstr>Office Theme</vt:lpstr>
      <vt:lpstr>Complete the Following Table</vt:lpstr>
      <vt:lpstr>From the Previous Table…</vt:lpstr>
      <vt:lpstr>How wide is our universe?</vt:lpstr>
      <vt:lpstr>PowerPoint Presentation</vt:lpstr>
      <vt:lpstr>Scientific Notation</vt:lpstr>
      <vt:lpstr>Write the width of the universe in scientific notation.</vt:lpstr>
      <vt:lpstr>2.10,000,000,000,000,000,000,000.</vt:lpstr>
      <vt:lpstr>1) Express 0.0000000902 in scientific notation.</vt:lpstr>
      <vt:lpstr>Write 28750.9 in scientific notation.</vt:lpstr>
      <vt:lpstr>2) Express 1.8 x 10-4 in standard notation.</vt:lpstr>
      <vt:lpstr>Scientific Notation Examples</vt:lpstr>
      <vt:lpstr>Scientific Notation</vt:lpstr>
      <vt:lpstr>Standard Notation</vt:lpstr>
      <vt:lpstr>What does Scientific Notation look like on a calculator?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Following Table</dc:title>
  <dc:creator>susan_shell</dc:creator>
  <cp:lastModifiedBy>dbelles</cp:lastModifiedBy>
  <cp:revision>2</cp:revision>
  <dcterms:created xsi:type="dcterms:W3CDTF">2012-08-07T03:30:10Z</dcterms:created>
  <dcterms:modified xsi:type="dcterms:W3CDTF">2016-09-28T11:09:22Z</dcterms:modified>
</cp:coreProperties>
</file>