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91018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5381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5445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115513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03770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33931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71847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515495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28613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-US" sz="1300">
                <a:solidFill>
                  <a:schemeClr val="dk1"/>
                </a:solidFill>
              </a:rPr>
              <a:t>‹#›</a:t>
            </a:fld>
            <a:endParaRPr lang="en-US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Notes: Ocean Resources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Font typeface="Arial"/>
              <a:buNone/>
            </a:pPr>
            <a:endParaRPr sz="3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808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living resources?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914400"/>
            <a:ext cx="8229600" cy="571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20675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Ocean animals are a </a:t>
            </a:r>
            <a:r>
              <a:rPr lang="en-US" sz="26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source.</a:t>
            </a:r>
          </a:p>
          <a:p>
            <a:pPr marL="342900" marR="0" lvl="0" indent="-320675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Phytoplankton produce a lot of Earth’s </a:t>
            </a:r>
            <a:r>
              <a:rPr lang="en-US" sz="26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oxygen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20675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 ocean </a:t>
            </a:r>
            <a:r>
              <a:rPr lang="en-US" sz="26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organisms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being researched for properties that might cure </a:t>
            </a:r>
            <a:r>
              <a:rPr lang="en-US" sz="26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disease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20675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Seafood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&amp; algae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Huge </a:t>
            </a:r>
            <a:r>
              <a:rPr lang="en-US" sz="26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source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Algae is used to make some </a:t>
            </a:r>
            <a:r>
              <a:rPr lang="en-US" sz="26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food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26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cheese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ice cream) and other products (shaving cream, </a:t>
            </a:r>
            <a:r>
              <a:rPr lang="en-US" sz="26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toothpaste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pesticides). 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seafood caught by big fishing </a:t>
            </a:r>
            <a:r>
              <a:rPr lang="en-US" sz="26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nets</a:t>
            </a:r>
          </a:p>
          <a:p>
            <a:pPr marL="342900" marR="0" lvl="0" indent="-320675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Fisheries: areas where a lot of commercial </a:t>
            </a:r>
            <a:r>
              <a:rPr lang="en-US" sz="26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fishing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takes place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Fisheries provide about </a:t>
            </a:r>
            <a:r>
              <a:rPr lang="en-US" sz="26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  <a:r>
              <a:rPr lang="en-US" sz="2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of the world’s protein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humans have a negative impact on the ocean?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228600" y="1143000"/>
            <a:ext cx="8686800" cy="556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95275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Overfishing and by-catch (by-kill)</a:t>
            </a:r>
          </a:p>
          <a:p>
            <a:pPr marL="742950" marR="0" lvl="1" indent="-260350" algn="l" rtl="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Overfishing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catching fish </a:t>
            </a:r>
            <a:r>
              <a:rPr lang="en-US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faster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than they can reproduce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Major </a:t>
            </a:r>
            <a:r>
              <a:rPr lang="en-US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threat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ocean environments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Ex: Cod—once very </a:t>
            </a:r>
            <a:r>
              <a:rPr lang="en-US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common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Atlantic ocean, now there are few left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Fisheries—main fishing areas of the ocean—most are </a:t>
            </a:r>
            <a:r>
              <a:rPr lang="en-US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overfished</a:t>
            </a:r>
          </a:p>
          <a:p>
            <a:pPr marL="742950" marR="0" lvl="1" indent="-260350" algn="l" rtl="0">
              <a:lnSpc>
                <a:spcPct val="8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By-catch (by-kill)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Nets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catch more than they should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Portion of animals caught &amp; </a:t>
            </a:r>
            <a:r>
              <a:rPr lang="en-US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thrown back 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(dead or alive)—sometimes more than what the net is meant to </a:t>
            </a:r>
            <a:r>
              <a:rPr lang="en-US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catch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—nets catch </a:t>
            </a:r>
            <a:r>
              <a:rPr lang="en-US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dolphins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sea turtles too. </a:t>
            </a:r>
          </a:p>
          <a:p>
            <a:pPr marL="1143000" marR="0" lvl="2" indent="-228600" algn="l" rtl="0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 nets reduce </a:t>
            </a:r>
            <a:r>
              <a:rPr lang="en-US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by-catch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—still throw away about </a:t>
            </a:r>
            <a:r>
              <a:rPr lang="en-US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 of what they catch.</a:t>
            </a:r>
          </a:p>
          <a:p>
            <a:pPr marL="342900" marR="0" lvl="0" indent="-295275" algn="l" rtl="0">
              <a:lnSpc>
                <a:spcPct val="80000"/>
              </a:lnSpc>
              <a:spcBef>
                <a:spcPts val="59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Salt-water </a:t>
            </a:r>
            <a:r>
              <a:rPr lang="en-US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aquaculture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(raise fish, oysters, shrimp, etc) → can cause lots of </a:t>
            </a:r>
            <a:r>
              <a:rPr lang="en-US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waste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often clear mangrove forests to make room for the </a:t>
            </a:r>
            <a:r>
              <a:rPr lang="en-US" sz="2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farms</a:t>
            </a:r>
            <a:r>
              <a:rPr lang="en-US" sz="2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533400" y="152400"/>
            <a:ext cx="8229600" cy="808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Human impact (cont.)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990600"/>
            <a:ext cx="8229600" cy="563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07975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Pollution</a:t>
            </a:r>
          </a:p>
          <a:p>
            <a:pPr marL="742950" marR="0" lvl="1" indent="-273050" algn="l" rtl="0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80000"/>
              <a:buFont typeface="Arial"/>
              <a:buChar char="–"/>
            </a:pPr>
            <a:r>
              <a:rPr lang="en-US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part of the ocean is </a:t>
            </a:r>
            <a:r>
              <a:rPr lang="en-US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polluted</a:t>
            </a:r>
            <a:r>
              <a:rPr lang="en-US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742950" marR="0" lvl="1" indent="-273050" algn="l" rtl="0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80000"/>
              <a:buFont typeface="Arial"/>
              <a:buChar char="–"/>
            </a:pPr>
            <a:r>
              <a:rPr lang="en-US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Solid </a:t>
            </a:r>
            <a:r>
              <a:rPr lang="en-US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waste</a:t>
            </a:r>
            <a:r>
              <a:rPr lang="en-US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(plastic bottles, needles, etc.), chemicals, </a:t>
            </a:r>
            <a:r>
              <a:rPr lang="en-US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mercury</a:t>
            </a:r>
            <a:r>
              <a:rPr lang="en-US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lead</a:t>
            </a:r>
          </a:p>
          <a:p>
            <a:pPr marL="742950" marR="0" lvl="1" indent="-273050" algn="l" rtl="0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80000"/>
              <a:buFont typeface="Arial"/>
              <a:buChar char="–"/>
            </a:pPr>
            <a:r>
              <a:rPr lang="en-US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Waste, </a:t>
            </a:r>
            <a:r>
              <a:rPr lang="en-US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sewage</a:t>
            </a:r>
            <a:r>
              <a:rPr lang="en-US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&amp; fertilizers have caused </a:t>
            </a:r>
            <a:r>
              <a:rPr lang="en-US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dead</a:t>
            </a:r>
            <a:r>
              <a:rPr lang="en-US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zones in the ocean (no </a:t>
            </a:r>
            <a:r>
              <a:rPr lang="en-US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plants</a:t>
            </a:r>
            <a:r>
              <a:rPr lang="en-US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or animals)</a:t>
            </a:r>
          </a:p>
          <a:p>
            <a:pPr marL="742950" marR="0" lvl="1" indent="-273050" algn="l" rtl="0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80000"/>
              <a:buFont typeface="Arial"/>
              <a:buChar char="–"/>
            </a:pPr>
            <a:r>
              <a:rPr lang="en-US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pollution is </a:t>
            </a:r>
            <a:r>
              <a:rPr lang="en-US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run-off</a:t>
            </a:r>
            <a:r>
              <a:rPr lang="en-US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 land (</a:t>
            </a:r>
            <a:r>
              <a:rPr lang="en-US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44</a:t>
            </a:r>
            <a:r>
              <a:rPr lang="en-US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%)</a:t>
            </a:r>
          </a:p>
          <a:p>
            <a:pPr marL="742950" marR="0" lvl="1" indent="-273050" algn="l" rtl="0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80000"/>
              <a:buFont typeface="Arial"/>
              <a:buChar char="–"/>
            </a:pPr>
            <a:r>
              <a:rPr lang="en-US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Preventing ocean pollution</a:t>
            </a:r>
          </a:p>
          <a:p>
            <a:pPr marL="1143000" marR="0" lvl="2" indent="-241300" algn="l" rtl="0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Laws</a:t>
            </a:r>
            <a:r>
              <a:rPr lang="en-US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properly disposing of </a:t>
            </a:r>
            <a:r>
              <a:rPr lang="en-US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chemicals</a:t>
            </a:r>
          </a:p>
          <a:p>
            <a:pPr marL="742950" marR="0" lvl="1" indent="-273050" algn="l" rtl="0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80000"/>
              <a:buFont typeface="Arial"/>
              <a:buChar char="–"/>
            </a:pPr>
            <a:r>
              <a:rPr lang="en-US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Ocean pollution is a </a:t>
            </a:r>
            <a:r>
              <a:rPr lang="en-US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</a:t>
            </a:r>
            <a:r>
              <a:rPr lang="en-US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problem!</a:t>
            </a:r>
          </a:p>
          <a:p>
            <a:pPr marL="1143000" marR="0" lvl="2" indent="-241300" algn="l" rtl="0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Currents</a:t>
            </a:r>
            <a:r>
              <a:rPr lang="en-US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carry water everywhere.</a:t>
            </a:r>
          </a:p>
          <a:p>
            <a:pPr marL="1143000" marR="0" lvl="2" indent="-241300" algn="l" rtl="0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Oceans are all </a:t>
            </a:r>
            <a:r>
              <a:rPr lang="en-US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connected</a:t>
            </a:r>
          </a:p>
          <a:p>
            <a:pPr marL="1143000" marR="0" lvl="2" indent="-241300" algn="l" rtl="0">
              <a:lnSpc>
                <a:spcPct val="90000"/>
              </a:lnSpc>
              <a:spcBef>
                <a:spcPts val="440"/>
              </a:spcBef>
              <a:buClr>
                <a:schemeClr val="dk1"/>
              </a:buClr>
              <a:buSzPct val="80000"/>
              <a:buFont typeface="Arial"/>
              <a:buChar char="•"/>
            </a:pPr>
            <a:r>
              <a:rPr lang="en-US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1944</a:t>
            </a:r>
            <a:r>
              <a:rPr lang="en-US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Law of the Sea—manage resources, enforce pollution </a:t>
            </a:r>
            <a:r>
              <a:rPr lang="en-US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laws</a:t>
            </a:r>
            <a:r>
              <a:rPr lang="en-US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conserve ocean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dredging? 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5105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Dredging</a:t>
            </a: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using a machine attached to a ship that pulls </a:t>
            </a:r>
            <a:r>
              <a:rPr lang="en-US" sz="295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sand</a:t>
            </a: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up from the ocean floor and either </a:t>
            </a:r>
            <a:r>
              <a:rPr lang="en-US" sz="295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moves</a:t>
            </a: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it, or removes it to use on </a:t>
            </a:r>
            <a:r>
              <a:rPr lang="en-US" sz="295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</a:t>
            </a: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342900" marR="0" lvl="0" indent="-342900" algn="l" rtl="0"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Dredging of any kind pulls up the ocean </a:t>
            </a:r>
            <a:r>
              <a:rPr lang="en-US" sz="295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floor</a:t>
            </a: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(and can pull organisms with it!), causing a cloud of </a:t>
            </a:r>
            <a:r>
              <a:rPr lang="en-US" sz="295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sediment</a:t>
            </a: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rise in the water, blocking </a:t>
            </a:r>
            <a:r>
              <a:rPr lang="en-US" sz="295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sunlight</a:t>
            </a: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plants and phytoplankton. </a:t>
            </a:r>
          </a:p>
          <a:p>
            <a:pPr marL="342900" marR="0" lvl="0" indent="-342900" algn="l" rtl="0">
              <a:spcBef>
                <a:spcPts val="590"/>
              </a:spcBef>
              <a:buClr>
                <a:schemeClr val="dk1"/>
              </a:buClr>
              <a:buSzPct val="98333"/>
              <a:buFont typeface="Arial"/>
              <a:buChar char="•"/>
            </a:pP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Dredging can also introduce heavy </a:t>
            </a:r>
            <a:r>
              <a:rPr lang="en-US" sz="295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metals</a:t>
            </a: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into the ocean food chain (pull metals from the </a:t>
            </a:r>
            <a:r>
              <a:rPr lang="en-US" sz="295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bottom</a:t>
            </a:r>
            <a:r>
              <a:rPr lang="en-US" sz="2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some nonliving resources in the ocean?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Desalination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used in some countries.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Energy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resources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Minerals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&amp; rocks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Wash into the ocean from </a:t>
            </a:r>
            <a:r>
              <a:rPr lang="en-US" sz="28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land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—most found close to </a:t>
            </a:r>
            <a:r>
              <a:rPr lang="en-US" sz="28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Nodules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lumps of minerals on ocean floor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Iron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cobalt (used to make steel), </a:t>
            </a:r>
            <a:r>
              <a:rPr lang="en-US" sz="28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gold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lead, tin, </a:t>
            </a:r>
            <a:r>
              <a:rPr lang="en-US" sz="28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diamonds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etc.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Sand &amp; gravel used in </a:t>
            </a:r>
            <a:r>
              <a:rPr lang="en-US" sz="28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building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materials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 </a:t>
            </a:r>
            <a:r>
              <a:rPr lang="en-US" sz="28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expensive</a:t>
            </a: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remove them currently.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533400" y="152400"/>
            <a:ext cx="8229600" cy="7318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 we drill for oil in the ocean?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52400" y="838200"/>
            <a:ext cx="8839199" cy="586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30200" algn="l" rtl="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First, an oil </a:t>
            </a:r>
            <a:r>
              <a:rPr lang="en-US" sz="23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well</a:t>
            </a: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must be found in the ocean. Geologists locate potential wells beneath the ocean floor through surveys using special </a:t>
            </a:r>
            <a:r>
              <a:rPr lang="en-US" sz="23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equipment</a:t>
            </a: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742950" marR="0" lvl="1" indent="-295275" algn="l" rtl="0">
              <a:lnSpc>
                <a:spcPct val="80000"/>
              </a:lnSpc>
              <a:spcBef>
                <a:spcPts val="43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a potential well is found, </a:t>
            </a:r>
            <a:r>
              <a:rPr lang="en-US" sz="23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government</a:t>
            </a: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permission must be granted for </a:t>
            </a:r>
            <a:r>
              <a:rPr lang="en-US" sz="23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exploratory</a:t>
            </a: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drilling to see if the oil is actually there and if we can get it out. </a:t>
            </a:r>
          </a:p>
          <a:p>
            <a:pPr marL="342900" marR="0" lvl="0" indent="-330200" algn="l" rtl="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oil or gas is found, a </a:t>
            </a:r>
            <a:r>
              <a:rPr lang="en-US" sz="23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production</a:t>
            </a: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well is drilled, and an oil </a:t>
            </a:r>
            <a:r>
              <a:rPr lang="en-US" sz="23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</a:t>
            </a: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built. An average well lasts </a:t>
            </a:r>
            <a:r>
              <a:rPr lang="en-US" sz="23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10-20</a:t>
            </a: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years. </a:t>
            </a:r>
          </a:p>
          <a:p>
            <a:pPr marL="342900" marR="0" lvl="0" indent="-330200" algn="l" rtl="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Initially the </a:t>
            </a:r>
            <a:r>
              <a:rPr lang="en-US" sz="23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pressure</a:t>
            </a: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from the reservoir of oil is enough to pump it out, but over time, the pressure </a:t>
            </a:r>
            <a:r>
              <a:rPr lang="en-US" sz="23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decreases</a:t>
            </a: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other techniques must be used to help </a:t>
            </a:r>
            <a:r>
              <a:rPr lang="en-US" sz="23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pump</a:t>
            </a: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it. </a:t>
            </a:r>
          </a:p>
          <a:p>
            <a:pPr marL="342900" marR="0" lvl="0" indent="-330200" algn="l" rtl="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Crude oil obtained from a well is </a:t>
            </a:r>
            <a:r>
              <a:rPr lang="en-US" sz="23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refined</a:t>
            </a: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oil refineries onshore. </a:t>
            </a:r>
          </a:p>
          <a:p>
            <a:pPr marL="342900" marR="0" lvl="0" indent="-330200" algn="l" rtl="0">
              <a:lnSpc>
                <a:spcPct val="8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Environmental concerns: </a:t>
            </a:r>
          </a:p>
          <a:p>
            <a:pPr marL="742950" marR="0" lvl="1" indent="-295275" algn="l" rtl="0">
              <a:lnSpc>
                <a:spcPct val="80000"/>
              </a:lnSpc>
              <a:spcBef>
                <a:spcPts val="43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rigs impact </a:t>
            </a:r>
            <a:r>
              <a:rPr lang="en-US" sz="23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living</a:t>
            </a: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creatures, making </a:t>
            </a:r>
            <a:r>
              <a:rPr lang="en-US" sz="23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noise</a:t>
            </a: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blocking their path, </a:t>
            </a:r>
            <a:r>
              <a:rPr lang="en-US" sz="23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polluting</a:t>
            </a: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water. </a:t>
            </a:r>
          </a:p>
          <a:p>
            <a:pPr marL="742950" marR="0" lvl="1" indent="-295275" algn="l" rtl="0">
              <a:lnSpc>
                <a:spcPct val="80000"/>
              </a:lnSpc>
              <a:spcBef>
                <a:spcPts val="43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3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Potential oil </a:t>
            </a:r>
            <a:r>
              <a:rPr lang="en-US" sz="23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spills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808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tourism affect the ocean?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774675"/>
            <a:ext cx="8229600" cy="571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Tourism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the fastest growing division of the world economy and is responsible for over </a:t>
            </a:r>
            <a:r>
              <a:rPr lang="en-US" sz="27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200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million jobs around the world.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Tourism often has a </a:t>
            </a:r>
            <a:r>
              <a:rPr lang="en-US" sz="27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impact on coastal and ocean ecosystems: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Development of </a:t>
            </a:r>
            <a:r>
              <a:rPr lang="en-US" sz="24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coastal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habitats (new buildings, like </a:t>
            </a:r>
            <a:r>
              <a:rPr lang="en-US" sz="24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hotels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malls, etc.)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Garbage and </a:t>
            </a:r>
            <a:r>
              <a:rPr lang="en-US" sz="24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sewage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generated by visitors—usually produce more than </a:t>
            </a:r>
            <a:r>
              <a:rPr lang="en-US" sz="24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locals</a:t>
            </a:r>
          </a:p>
          <a:p>
            <a:pPr marL="1143000" marR="0" lvl="2" indent="-228600" algn="l" rtl="0">
              <a:lnSpc>
                <a:spcPct val="90000"/>
              </a:lnSpc>
              <a:spcBef>
                <a:spcPts val="410"/>
              </a:spcBef>
              <a:buClr>
                <a:schemeClr val="dk1"/>
              </a:buClr>
              <a:buSzPct val="97619"/>
              <a:buFont typeface="Arial"/>
              <a:buChar char="•"/>
            </a:pPr>
            <a:r>
              <a:rPr lang="en-US" sz="20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this is dumped into the ocean, it can lead to eutrophication (an overgrowth of </a:t>
            </a:r>
            <a:r>
              <a:rPr lang="en-US" sz="205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algae</a:t>
            </a:r>
            <a:r>
              <a:rPr lang="en-US" sz="20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which can </a:t>
            </a:r>
            <a:r>
              <a:rPr lang="en-US" sz="205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harm</a:t>
            </a:r>
            <a:r>
              <a:rPr lang="en-US" sz="205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other organisms. 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Tourists can bring new </a:t>
            </a:r>
            <a:r>
              <a:rPr lang="en-US" sz="24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diseases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lead to </a:t>
            </a:r>
            <a:r>
              <a:rPr lang="en-US" sz="24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epidemics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Ecotourism is a new </a:t>
            </a:r>
            <a:r>
              <a:rPr lang="en-US" sz="27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trend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favors low impact tourism and creates a respect for local </a:t>
            </a:r>
            <a:r>
              <a:rPr lang="en-US" sz="27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cultures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2700" b="0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ecosystems</a:t>
            </a:r>
            <a:r>
              <a:rPr lang="en-US" sz="27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767</Words>
  <Application>Microsoft Office PowerPoint</Application>
  <PresentationFormat>On-screen Show (4:3)</PresentationFormat>
  <Paragraphs>64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light-gradient</vt:lpstr>
      <vt:lpstr>Notes: Ocean Resources</vt:lpstr>
      <vt:lpstr>What are living resources?</vt:lpstr>
      <vt:lpstr>How do humans have a negative impact on the ocean?</vt:lpstr>
      <vt:lpstr>Human impact (cont.)</vt:lpstr>
      <vt:lpstr>What is dredging? </vt:lpstr>
      <vt:lpstr>What are some nonliving resources in the ocean?</vt:lpstr>
      <vt:lpstr>How do we drill for oil in the ocean?</vt:lpstr>
      <vt:lpstr>How does tourism affect the ocean?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Notes: Ocean Resources</dc:title>
  <dc:creator>Elizabeth Nash</dc:creator>
  <cp:lastModifiedBy>Elizabeth Nash</cp:lastModifiedBy>
  <cp:revision>1</cp:revision>
  <dcterms:modified xsi:type="dcterms:W3CDTF">2015-08-25T19:13:47Z</dcterms:modified>
</cp:coreProperties>
</file>