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6" r:id="rId4"/>
    <p:sldId id="282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4" r:id="rId13"/>
    <p:sldId id="295" r:id="rId14"/>
    <p:sldId id="296" r:id="rId15"/>
    <p:sldId id="297" r:id="rId16"/>
    <p:sldId id="299" r:id="rId17"/>
    <p:sldId id="30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01B2-16E4-43FC-9F8B-58A6FA8B70E7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333C-92F8-4640-8A30-7B703D34D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01B2-16E4-43FC-9F8B-58A6FA8B70E7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333C-92F8-4640-8A30-7B703D34D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01B2-16E4-43FC-9F8B-58A6FA8B70E7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333C-92F8-4640-8A30-7B703D34D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01B2-16E4-43FC-9F8B-58A6FA8B70E7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333C-92F8-4640-8A30-7B703D34D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01B2-16E4-43FC-9F8B-58A6FA8B70E7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333C-92F8-4640-8A30-7B703D34D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01B2-16E4-43FC-9F8B-58A6FA8B70E7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333C-92F8-4640-8A30-7B703D34D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01B2-16E4-43FC-9F8B-58A6FA8B70E7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333C-92F8-4640-8A30-7B703D34D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01B2-16E4-43FC-9F8B-58A6FA8B70E7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333C-92F8-4640-8A30-7B703D34D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01B2-16E4-43FC-9F8B-58A6FA8B70E7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333C-92F8-4640-8A30-7B703D34D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01B2-16E4-43FC-9F8B-58A6FA8B70E7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333C-92F8-4640-8A30-7B703D34D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01B2-16E4-43FC-9F8B-58A6FA8B70E7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333C-92F8-4640-8A30-7B703D34D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F01B2-16E4-43FC-9F8B-58A6FA8B70E7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C333C-92F8-4640-8A30-7B703D34D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200400"/>
            <a:ext cx="292417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Warm-Up</a:t>
            </a:r>
          </a:p>
        </p:txBody>
      </p:sp>
      <p:sp>
        <p:nvSpPr>
          <p:cNvPr id="103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52400" y="1371600"/>
            <a:ext cx="8763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Find the first five terms for each recursive sequence.</a:t>
            </a:r>
          </a:p>
          <a:p>
            <a:pPr lvl="0"/>
            <a:r>
              <a:rPr lang="en-US" sz="2200" dirty="0"/>
              <a:t>1) START = -2		2) START = 1		       3) START = 6	</a:t>
            </a:r>
          </a:p>
          <a:p>
            <a:r>
              <a:rPr lang="en-US" sz="2200" dirty="0"/>
              <a:t>    NEXT = NOW +7 	    NEXT = NOW*3 	            NEXT = NOW*2 + 4</a:t>
            </a:r>
          </a:p>
          <a:p>
            <a:br>
              <a:rPr lang="en-US" sz="2400" b="1" dirty="0"/>
            </a:br>
            <a:r>
              <a:rPr lang="en-US" sz="2400" b="1" dirty="0"/>
              <a:t>Fill in the tables below for each INPUT-OUTPUT rule.</a:t>
            </a:r>
          </a:p>
          <a:p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152400" y="1371600"/>
            <a:ext cx="8839200" cy="52578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4225" y="3200400"/>
            <a:ext cx="284797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19850" y="3257550"/>
            <a:ext cx="24193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5527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Conclusion: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b="1" dirty="0"/>
              <a:t>Questions #1-3</a:t>
            </a:r>
            <a:r>
              <a:rPr lang="en-US" dirty="0"/>
              <a:t> describe a vending machine that is working properly. 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The table, mapping and list represent a relation that </a:t>
            </a:r>
            <a:r>
              <a:rPr lang="en-US" b="1" u="sng" dirty="0">
                <a:solidFill>
                  <a:srgbClr val="FF0000"/>
                </a:solidFill>
              </a:rPr>
              <a:t>is</a:t>
            </a:r>
            <a:r>
              <a:rPr lang="en-US" dirty="0">
                <a:solidFill>
                  <a:srgbClr val="FF0000"/>
                </a:solidFill>
              </a:rPr>
              <a:t> a function.</a:t>
            </a:r>
          </a:p>
          <a:p>
            <a:pPr lvl="0">
              <a:buFont typeface="Wingdings" pitchFamily="2" charset="2"/>
              <a:buChar char="Ø"/>
            </a:pPr>
            <a:r>
              <a:rPr lang="en-US" b="1" dirty="0"/>
              <a:t>Questions #4 and #5</a:t>
            </a:r>
            <a:r>
              <a:rPr lang="en-US" dirty="0"/>
              <a:t> describe a vending machine that is not working properly, or not functional. 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The list, table and mapping diagram represent a relation that is </a:t>
            </a:r>
            <a:r>
              <a:rPr lang="en-US" b="1" u="sng" dirty="0">
                <a:solidFill>
                  <a:srgbClr val="FF0000"/>
                </a:solidFill>
              </a:rPr>
              <a:t>not</a:t>
            </a:r>
            <a:r>
              <a:rPr lang="en-US" dirty="0">
                <a:solidFill>
                  <a:srgbClr val="FF0000"/>
                </a:solidFill>
              </a:rPr>
              <a:t> a function.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Answer the following on your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6"/>
            </a:pPr>
            <a:r>
              <a:rPr lang="en-US" dirty="0"/>
              <a:t>How can you tell if a relation is a function?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514350" lvl="0" indent="-514350">
              <a:buFont typeface="+mj-lt"/>
              <a:buAutoNum type="arabicPeriod" startAt="6"/>
            </a:pPr>
            <a:r>
              <a:rPr lang="en-US" dirty="0"/>
              <a:t>Which representation is easiest to pick out a function: table, list or mapping?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Example 1</a:t>
            </a:r>
          </a:p>
        </p:txBody>
      </p:sp>
      <p:pic>
        <p:nvPicPr>
          <p:cNvPr id="27" name="Content Placeholder 26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52600"/>
            <a:ext cx="1752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777708"/>
              </p:ext>
            </p:extLst>
          </p:nvPr>
        </p:nvGraphicFramePr>
        <p:xfrm>
          <a:off x="3657600" y="1752600"/>
          <a:ext cx="1981200" cy="24384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06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4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9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16110"/>
              </p:ext>
            </p:extLst>
          </p:nvPr>
        </p:nvGraphicFramePr>
        <p:xfrm>
          <a:off x="6773839" y="1752602"/>
          <a:ext cx="1716405" cy="243839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72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3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18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3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3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3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3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3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7619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/>
              <a:t>Tell whether each mapping diagram represents a function.  Explain why or why not.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343900" cy="2683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7619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/>
              <a:t>List the ordered pairs for the points of the each graph.</a:t>
            </a:r>
            <a:r>
              <a:rPr lang="en-US" b="1" dirty="0"/>
              <a:t>  </a:t>
            </a:r>
            <a:r>
              <a:rPr lang="en-US" i="1" dirty="0"/>
              <a:t>Is each graph a function?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0"/>
            <a:ext cx="3048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286000"/>
            <a:ext cx="3048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" y="2362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53000" y="2362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Some graphs contain too many points to list.  To decide if a graph is a function, use the </a:t>
            </a:r>
            <a:r>
              <a:rPr lang="en-US" b="1" u="sng" dirty="0"/>
              <a:t>vertical line test.</a:t>
            </a:r>
            <a:br>
              <a:rPr lang="en-US" b="1" u="sng" dirty="0"/>
            </a:br>
            <a:endParaRPr lang="en-US" dirty="0"/>
          </a:p>
          <a:p>
            <a:pPr>
              <a:buNone/>
            </a:pPr>
            <a:r>
              <a:rPr lang="en-US" b="1" i="1" dirty="0"/>
              <a:t>If a vertical line touches more than one point on the graph, it is not a function.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36866" name="Picture 2" descr="C:\Documents and Settings\mwright4\Local Settings\Temporary Internet Files\Content.IE5\OGL1YODB\MC9004106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419600"/>
            <a:ext cx="2209800" cy="20060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Example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7619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/>
              <a:t>Use the vertical line test to determine which relationships are functions.</a:t>
            </a:r>
            <a:endParaRPr lang="en-US" dirty="0"/>
          </a:p>
        </p:txBody>
      </p:sp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228600" y="2209800"/>
            <a:ext cx="8534400" cy="4267200"/>
            <a:chOff x="930" y="8019"/>
            <a:chExt cx="8265" cy="5216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930" y="8189"/>
              <a:ext cx="2619" cy="2347"/>
              <a:chOff x="930" y="8189"/>
              <a:chExt cx="2619" cy="2347"/>
            </a:xfrm>
          </p:grpSpPr>
          <p:cxnSp>
            <p:nvCxnSpPr>
              <p:cNvPr id="35844" name="AutoShape 4"/>
              <p:cNvCxnSpPr>
                <a:cxnSpLocks noChangeShapeType="1"/>
              </p:cNvCxnSpPr>
              <p:nvPr/>
            </p:nvCxnSpPr>
            <p:spPr bwMode="auto">
              <a:xfrm>
                <a:off x="1279" y="10172"/>
                <a:ext cx="205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5845" name="AutoShape 5"/>
              <p:cNvCxnSpPr>
                <a:cxnSpLocks noChangeShapeType="1"/>
              </p:cNvCxnSpPr>
              <p:nvPr/>
            </p:nvCxnSpPr>
            <p:spPr bwMode="auto">
              <a:xfrm flipV="1">
                <a:off x="1279" y="8329"/>
                <a:ext cx="0" cy="184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35846" name="Text Box 6"/>
              <p:cNvSpPr txBox="1">
                <a:spLocks noChangeArrowheads="1"/>
              </p:cNvSpPr>
              <p:nvPr/>
            </p:nvSpPr>
            <p:spPr bwMode="auto">
              <a:xfrm>
                <a:off x="930" y="8189"/>
                <a:ext cx="357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y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5847" name="Text Box 7"/>
              <p:cNvSpPr txBox="1">
                <a:spLocks noChangeArrowheads="1"/>
              </p:cNvSpPr>
              <p:nvPr/>
            </p:nvSpPr>
            <p:spPr bwMode="auto">
              <a:xfrm>
                <a:off x="3192" y="10068"/>
                <a:ext cx="357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x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35848" name="Group 8"/>
            <p:cNvGrpSpPr>
              <a:grpSpLocks/>
            </p:cNvGrpSpPr>
            <p:nvPr/>
          </p:nvGrpSpPr>
          <p:grpSpPr bwMode="auto">
            <a:xfrm>
              <a:off x="3707" y="8221"/>
              <a:ext cx="2619" cy="2347"/>
              <a:chOff x="930" y="8189"/>
              <a:chExt cx="2619" cy="2347"/>
            </a:xfrm>
          </p:grpSpPr>
          <p:cxnSp>
            <p:nvCxnSpPr>
              <p:cNvPr id="35849" name="AutoShape 9"/>
              <p:cNvCxnSpPr>
                <a:cxnSpLocks noChangeShapeType="1"/>
              </p:cNvCxnSpPr>
              <p:nvPr/>
            </p:nvCxnSpPr>
            <p:spPr bwMode="auto">
              <a:xfrm>
                <a:off x="1279" y="10172"/>
                <a:ext cx="205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5850" name="AutoShape 10"/>
              <p:cNvCxnSpPr>
                <a:cxnSpLocks noChangeShapeType="1"/>
              </p:cNvCxnSpPr>
              <p:nvPr/>
            </p:nvCxnSpPr>
            <p:spPr bwMode="auto">
              <a:xfrm flipV="1">
                <a:off x="1279" y="8329"/>
                <a:ext cx="0" cy="184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35851" name="Text Box 11"/>
              <p:cNvSpPr txBox="1">
                <a:spLocks noChangeArrowheads="1"/>
              </p:cNvSpPr>
              <p:nvPr/>
            </p:nvSpPr>
            <p:spPr bwMode="auto">
              <a:xfrm>
                <a:off x="930" y="8189"/>
                <a:ext cx="357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y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5852" name="Text Box 12"/>
              <p:cNvSpPr txBox="1">
                <a:spLocks noChangeArrowheads="1"/>
              </p:cNvSpPr>
              <p:nvPr/>
            </p:nvSpPr>
            <p:spPr bwMode="auto">
              <a:xfrm>
                <a:off x="3192" y="10068"/>
                <a:ext cx="357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x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35853" name="Group 13"/>
            <p:cNvGrpSpPr>
              <a:grpSpLocks/>
            </p:cNvGrpSpPr>
            <p:nvPr/>
          </p:nvGrpSpPr>
          <p:grpSpPr bwMode="auto">
            <a:xfrm>
              <a:off x="1279" y="8019"/>
              <a:ext cx="7916" cy="5216"/>
              <a:chOff x="1279" y="8019"/>
              <a:chExt cx="7916" cy="5216"/>
            </a:xfrm>
          </p:grpSpPr>
          <p:grpSp>
            <p:nvGrpSpPr>
              <p:cNvPr id="35854" name="Group 14"/>
              <p:cNvGrpSpPr>
                <a:grpSpLocks/>
              </p:cNvGrpSpPr>
              <p:nvPr/>
            </p:nvGrpSpPr>
            <p:grpSpPr bwMode="auto">
              <a:xfrm>
                <a:off x="6894" y="8019"/>
                <a:ext cx="2301" cy="2367"/>
                <a:chOff x="6894" y="8019"/>
                <a:chExt cx="2301" cy="2367"/>
              </a:xfrm>
            </p:grpSpPr>
            <p:grpSp>
              <p:nvGrpSpPr>
                <p:cNvPr id="35855" name="Group 15"/>
                <p:cNvGrpSpPr>
                  <a:grpSpLocks/>
                </p:cNvGrpSpPr>
                <p:nvPr/>
              </p:nvGrpSpPr>
              <p:grpSpPr bwMode="auto">
                <a:xfrm>
                  <a:off x="7724" y="8019"/>
                  <a:ext cx="1471" cy="1641"/>
                  <a:chOff x="10053" y="8367"/>
                  <a:chExt cx="1471" cy="1641"/>
                </a:xfrm>
              </p:grpSpPr>
              <p:sp>
                <p:nvSpPr>
                  <p:cNvPr id="35856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053" y="8367"/>
                    <a:ext cx="357" cy="46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y</a:t>
                    </a: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35857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167" y="9540"/>
                    <a:ext cx="357" cy="46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x</a:t>
                    </a: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grpSp>
              <p:nvGrpSpPr>
                <p:cNvPr id="35858" name="Group 18"/>
                <p:cNvGrpSpPr>
                  <a:grpSpLocks/>
                </p:cNvGrpSpPr>
                <p:nvPr/>
              </p:nvGrpSpPr>
              <p:grpSpPr bwMode="auto">
                <a:xfrm>
                  <a:off x="6894" y="8361"/>
                  <a:ext cx="2048" cy="2025"/>
                  <a:chOff x="6907" y="8745"/>
                  <a:chExt cx="1935" cy="1935"/>
                </a:xfrm>
              </p:grpSpPr>
              <p:cxnSp>
                <p:nvCxnSpPr>
                  <p:cNvPr id="35859" name="AutoShape 1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860" y="8745"/>
                    <a:ext cx="0" cy="193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stealth" w="med" len="med"/>
                    <a:tailEnd type="stealth" w="med" len="med"/>
                  </a:ln>
                </p:spPr>
              </p:cxnSp>
              <p:cxnSp>
                <p:nvCxnSpPr>
                  <p:cNvPr id="35860" name="AutoShape 20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7875" y="8760"/>
                    <a:ext cx="0" cy="193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stealth" w="med" len="med"/>
                    <a:tailEnd type="stealth" w="med" len="med"/>
                  </a:ln>
                </p:spPr>
              </p:cxnSp>
            </p:grpSp>
          </p:grpSp>
          <p:grpSp>
            <p:nvGrpSpPr>
              <p:cNvPr id="35861" name="Group 21"/>
              <p:cNvGrpSpPr>
                <a:grpSpLocks/>
              </p:cNvGrpSpPr>
              <p:nvPr/>
            </p:nvGrpSpPr>
            <p:grpSpPr bwMode="auto">
              <a:xfrm>
                <a:off x="1279" y="8585"/>
                <a:ext cx="7495" cy="4650"/>
                <a:chOff x="1279" y="8585"/>
                <a:chExt cx="7495" cy="4650"/>
              </a:xfrm>
            </p:grpSpPr>
            <p:grpSp>
              <p:nvGrpSpPr>
                <p:cNvPr id="35862" name="Group 22"/>
                <p:cNvGrpSpPr>
                  <a:grpSpLocks/>
                </p:cNvGrpSpPr>
                <p:nvPr/>
              </p:nvGrpSpPr>
              <p:grpSpPr bwMode="auto">
                <a:xfrm>
                  <a:off x="2578" y="10868"/>
                  <a:ext cx="2301" cy="2367"/>
                  <a:chOff x="6894" y="8019"/>
                  <a:chExt cx="2301" cy="2367"/>
                </a:xfrm>
              </p:grpSpPr>
              <p:grpSp>
                <p:nvGrpSpPr>
                  <p:cNvPr id="35863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7724" y="8019"/>
                    <a:ext cx="1471" cy="1641"/>
                    <a:chOff x="10053" y="8367"/>
                    <a:chExt cx="1471" cy="1641"/>
                  </a:xfrm>
                </p:grpSpPr>
                <p:sp>
                  <p:nvSpPr>
                    <p:cNvPr id="35864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053" y="8367"/>
                      <a:ext cx="357" cy="4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35865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167" y="9540"/>
                      <a:ext cx="357" cy="4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</p:grpSp>
              <p:grpSp>
                <p:nvGrpSpPr>
                  <p:cNvPr id="35866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6894" y="8361"/>
                    <a:ext cx="2048" cy="2025"/>
                    <a:chOff x="6907" y="8745"/>
                    <a:chExt cx="1935" cy="1935"/>
                  </a:xfrm>
                </p:grpSpPr>
                <p:cxnSp>
                  <p:nvCxnSpPr>
                    <p:cNvPr id="35867" name="AutoShape 2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7860" y="8745"/>
                      <a:ext cx="0" cy="193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</p:cxnSp>
                <p:cxnSp>
                  <p:nvCxnSpPr>
                    <p:cNvPr id="35868" name="AutoShape 28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7875" y="8760"/>
                      <a:ext cx="0" cy="193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</p:cxnSp>
              </p:grpSp>
            </p:grpSp>
            <p:grpSp>
              <p:nvGrpSpPr>
                <p:cNvPr id="35869" name="Group 29"/>
                <p:cNvGrpSpPr>
                  <a:grpSpLocks/>
                </p:cNvGrpSpPr>
                <p:nvPr/>
              </p:nvGrpSpPr>
              <p:grpSpPr bwMode="auto">
                <a:xfrm>
                  <a:off x="5315" y="10868"/>
                  <a:ext cx="2301" cy="2367"/>
                  <a:chOff x="6894" y="8019"/>
                  <a:chExt cx="2301" cy="2367"/>
                </a:xfrm>
              </p:grpSpPr>
              <p:grpSp>
                <p:nvGrpSpPr>
                  <p:cNvPr id="35870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7724" y="8019"/>
                    <a:ext cx="1471" cy="1641"/>
                    <a:chOff x="10053" y="8367"/>
                    <a:chExt cx="1471" cy="1641"/>
                  </a:xfrm>
                </p:grpSpPr>
                <p:sp>
                  <p:nvSpPr>
                    <p:cNvPr id="35871" name="Text Box 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053" y="8367"/>
                      <a:ext cx="357" cy="4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35872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167" y="9540"/>
                      <a:ext cx="357" cy="4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</p:grpSp>
              <p:grpSp>
                <p:nvGrpSpPr>
                  <p:cNvPr id="35873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6894" y="8361"/>
                    <a:ext cx="2048" cy="2025"/>
                    <a:chOff x="6907" y="8745"/>
                    <a:chExt cx="1935" cy="1935"/>
                  </a:xfrm>
                </p:grpSpPr>
                <p:cxnSp>
                  <p:nvCxnSpPr>
                    <p:cNvPr id="35874" name="AutoShape 3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7860" y="8745"/>
                      <a:ext cx="0" cy="193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</p:cxnSp>
                <p:cxnSp>
                  <p:nvCxnSpPr>
                    <p:cNvPr id="35875" name="AutoShape 35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7875" y="8760"/>
                      <a:ext cx="0" cy="193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stealth" w="med" len="med"/>
                      <a:tailEnd type="stealth" w="med" len="med"/>
                    </a:ln>
                  </p:spPr>
                </p:cxnSp>
              </p:grpSp>
            </p:grpSp>
            <p:grpSp>
              <p:nvGrpSpPr>
                <p:cNvPr id="35876" name="Group 36"/>
                <p:cNvGrpSpPr>
                  <a:grpSpLocks/>
                </p:cNvGrpSpPr>
                <p:nvPr/>
              </p:nvGrpSpPr>
              <p:grpSpPr bwMode="auto">
                <a:xfrm>
                  <a:off x="1279" y="8974"/>
                  <a:ext cx="1913" cy="1198"/>
                  <a:chOff x="1279" y="8974"/>
                  <a:chExt cx="1913" cy="1198"/>
                </a:xfrm>
              </p:grpSpPr>
              <p:cxnSp>
                <p:nvCxnSpPr>
                  <p:cNvPr id="35877" name="AutoShape 3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279" y="8974"/>
                    <a:ext cx="656" cy="1198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5878" name="AutoShape 38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935" y="9101"/>
                    <a:ext cx="1257" cy="1071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35879" name="AutoShape 39"/>
                <p:cNvCxnSpPr>
                  <a:cxnSpLocks noChangeShapeType="1"/>
                </p:cNvCxnSpPr>
                <p:nvPr/>
              </p:nvCxnSpPr>
              <p:spPr bwMode="auto">
                <a:xfrm>
                  <a:off x="4064" y="8893"/>
                  <a:ext cx="1431" cy="497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5880" name="AutoShape 4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942" y="9390"/>
                  <a:ext cx="553" cy="782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35881" name="Freeform 41"/>
                <p:cNvSpPr>
                  <a:spLocks/>
                </p:cNvSpPr>
                <p:nvPr/>
              </p:nvSpPr>
              <p:spPr bwMode="auto">
                <a:xfrm>
                  <a:off x="7091" y="8585"/>
                  <a:ext cx="1683" cy="1232"/>
                </a:xfrm>
                <a:custGeom>
                  <a:avLst/>
                  <a:gdLst/>
                  <a:ahLst/>
                  <a:cxnLst>
                    <a:cxn ang="0">
                      <a:pos x="0" y="389"/>
                    </a:cxn>
                    <a:cxn ang="0">
                      <a:pos x="465" y="104"/>
                    </a:cxn>
                    <a:cxn ang="0">
                      <a:pos x="822" y="1011"/>
                    </a:cxn>
                    <a:cxn ang="0">
                      <a:pos x="1369" y="1219"/>
                    </a:cxn>
                    <a:cxn ang="0">
                      <a:pos x="1683" y="931"/>
                    </a:cxn>
                  </a:cxnLst>
                  <a:rect l="0" t="0" r="r" b="b"/>
                  <a:pathLst>
                    <a:path w="1683" h="1232">
                      <a:moveTo>
                        <a:pt x="0" y="389"/>
                      </a:moveTo>
                      <a:cubicBezTo>
                        <a:pt x="164" y="194"/>
                        <a:pt x="328" y="0"/>
                        <a:pt x="465" y="104"/>
                      </a:cubicBezTo>
                      <a:cubicBezTo>
                        <a:pt x="602" y="208"/>
                        <a:pt x="671" y="825"/>
                        <a:pt x="822" y="1011"/>
                      </a:cubicBezTo>
                      <a:cubicBezTo>
                        <a:pt x="973" y="1197"/>
                        <a:pt x="1226" y="1232"/>
                        <a:pt x="1369" y="1219"/>
                      </a:cubicBezTo>
                      <a:cubicBezTo>
                        <a:pt x="1512" y="1206"/>
                        <a:pt x="1648" y="987"/>
                        <a:pt x="1683" y="931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882" name="Freeform 42"/>
                <p:cNvSpPr>
                  <a:spLocks/>
                </p:cNvSpPr>
                <p:nvPr/>
              </p:nvSpPr>
              <p:spPr bwMode="auto">
                <a:xfrm>
                  <a:off x="2811" y="11601"/>
                  <a:ext cx="1386" cy="1267"/>
                </a:xfrm>
                <a:custGeom>
                  <a:avLst/>
                  <a:gdLst/>
                  <a:ahLst/>
                  <a:cxnLst>
                    <a:cxn ang="0">
                      <a:pos x="92" y="0"/>
                    </a:cxn>
                    <a:cxn ang="0">
                      <a:pos x="1371" y="184"/>
                    </a:cxn>
                    <a:cxn ang="0">
                      <a:pos x="0" y="829"/>
                    </a:cxn>
                    <a:cxn ang="0">
                      <a:pos x="1371" y="1267"/>
                    </a:cxn>
                  </a:cxnLst>
                  <a:rect l="0" t="0" r="r" b="b"/>
                  <a:pathLst>
                    <a:path w="1386" h="1267">
                      <a:moveTo>
                        <a:pt x="92" y="0"/>
                      </a:moveTo>
                      <a:cubicBezTo>
                        <a:pt x="739" y="23"/>
                        <a:pt x="1386" y="46"/>
                        <a:pt x="1371" y="184"/>
                      </a:cubicBezTo>
                      <a:cubicBezTo>
                        <a:pt x="1356" y="322"/>
                        <a:pt x="0" y="649"/>
                        <a:pt x="0" y="829"/>
                      </a:cubicBezTo>
                      <a:cubicBezTo>
                        <a:pt x="0" y="1009"/>
                        <a:pt x="685" y="1138"/>
                        <a:pt x="1371" y="1267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35883" name="Group 43"/>
                <p:cNvGrpSpPr>
                  <a:grpSpLocks/>
                </p:cNvGrpSpPr>
                <p:nvPr/>
              </p:nvGrpSpPr>
              <p:grpSpPr bwMode="auto">
                <a:xfrm>
                  <a:off x="5412" y="12408"/>
                  <a:ext cx="694" cy="101"/>
                  <a:chOff x="8582" y="11294"/>
                  <a:chExt cx="694" cy="101"/>
                </a:xfrm>
              </p:grpSpPr>
              <p:cxnSp>
                <p:nvCxnSpPr>
                  <p:cNvPr id="35884" name="AutoShape 4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582" y="11336"/>
                    <a:ext cx="613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oval" w="med" len="med"/>
                    <a:tailEnd/>
                  </a:ln>
                </p:spPr>
              </p:cxnSp>
              <p:sp>
                <p:nvSpPr>
                  <p:cNvPr id="35885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9175" y="11294"/>
                    <a:ext cx="101" cy="10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5886" name="Group 46"/>
                <p:cNvGrpSpPr>
                  <a:grpSpLocks/>
                </p:cNvGrpSpPr>
                <p:nvPr/>
              </p:nvGrpSpPr>
              <p:grpSpPr bwMode="auto">
                <a:xfrm>
                  <a:off x="6051" y="12041"/>
                  <a:ext cx="694" cy="101"/>
                  <a:chOff x="8582" y="11294"/>
                  <a:chExt cx="694" cy="101"/>
                </a:xfrm>
              </p:grpSpPr>
              <p:cxnSp>
                <p:nvCxnSpPr>
                  <p:cNvPr id="35887" name="AutoShape 4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582" y="11336"/>
                    <a:ext cx="613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oval" w="med" len="med"/>
                    <a:tailEnd/>
                  </a:ln>
                </p:spPr>
              </p:cxnSp>
              <p:sp>
                <p:nvSpPr>
                  <p:cNvPr id="35888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9175" y="11294"/>
                    <a:ext cx="101" cy="10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5889" name="Group 49"/>
                <p:cNvGrpSpPr>
                  <a:grpSpLocks/>
                </p:cNvGrpSpPr>
                <p:nvPr/>
              </p:nvGrpSpPr>
              <p:grpSpPr bwMode="auto">
                <a:xfrm>
                  <a:off x="6721" y="11672"/>
                  <a:ext cx="694" cy="101"/>
                  <a:chOff x="8582" y="11294"/>
                  <a:chExt cx="694" cy="101"/>
                </a:xfrm>
              </p:grpSpPr>
              <p:cxnSp>
                <p:nvCxnSpPr>
                  <p:cNvPr id="35890" name="AutoShape 5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582" y="11336"/>
                    <a:ext cx="613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oval" w="med" len="med"/>
                    <a:tailEnd/>
                  </a:ln>
                </p:spPr>
              </p:cxnSp>
              <p:sp>
                <p:nvSpPr>
                  <p:cNvPr id="35891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9175" y="11294"/>
                    <a:ext cx="101" cy="10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Task!!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With your group, create one mapping, table, and ordered pair set that</a:t>
            </a:r>
            <a:r>
              <a:rPr lang="en-US" b="1" i="1" dirty="0"/>
              <a:t> is </a:t>
            </a:r>
            <a:r>
              <a:rPr lang="en-US" dirty="0"/>
              <a:t>a function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Then, create one mapping, table, and ordered pair set that </a:t>
            </a:r>
            <a:r>
              <a:rPr lang="en-US" b="1" i="1" dirty="0"/>
              <a:t>is not </a:t>
            </a:r>
            <a:r>
              <a:rPr lang="en-US" dirty="0"/>
              <a:t>a function.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Explain the difference between the two in </a:t>
            </a:r>
            <a:r>
              <a:rPr lang="en-US"/>
              <a:t>2-3 </a:t>
            </a:r>
            <a:r>
              <a:rPr lang="en-US" b="1"/>
              <a:t>complete </a:t>
            </a:r>
            <a:r>
              <a:rPr lang="en-US"/>
              <a:t>sentences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5933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6208" y="2967335"/>
            <a:ext cx="815159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5400" b="1" cap="all" dirty="0">
                <a:ln w="9000" cmpd="sng">
                  <a:solidFill>
                    <a:srgbClr val="BE0204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BE0204">
                        <a:shade val="20000"/>
                        <a:satMod val="245000"/>
                      </a:srgbClr>
                    </a:gs>
                    <a:gs pos="43000">
                      <a:srgbClr val="BE0204">
                        <a:satMod val="255000"/>
                      </a:srgbClr>
                    </a:gs>
                    <a:gs pos="48000">
                      <a:srgbClr val="BE0204">
                        <a:shade val="85000"/>
                        <a:satMod val="255000"/>
                      </a:srgbClr>
                    </a:gs>
                    <a:gs pos="100000">
                      <a:srgbClr val="BE0204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ritannic Bold" pitchFamily="34" charset="0"/>
              </a:rPr>
              <a:t>HOMEWORK QUESTIONS??</a:t>
            </a:r>
          </a:p>
        </p:txBody>
      </p:sp>
      <p:pic>
        <p:nvPicPr>
          <p:cNvPr id="19459" name="Picture 6" descr="C:\Documents and Settings\mwright4\Local Settings\Temporary Internet Files\Content.IE5\KYL9CDIE\MM90028367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990600"/>
            <a:ext cx="1890713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5245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76400"/>
            <a:ext cx="7391400" cy="3352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functions</a:t>
            </a:r>
            <a:endParaRPr lang="en-US" sz="6000" b="1" dirty="0"/>
          </a:p>
        </p:txBody>
      </p:sp>
      <p:pic>
        <p:nvPicPr>
          <p:cNvPr id="2071" name="Picture 23" descr="http://dealiciousmom.com/wp-content/uploads/2010/10/HalloweenSnoopy004_moll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67201"/>
            <a:ext cx="1932304" cy="259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2797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31" y="1295400"/>
            <a:ext cx="9129369" cy="3126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257800" cy="1752599"/>
          </a:xfrm>
        </p:spPr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Make a table showing the relationship between the buttons on the “</a:t>
            </a:r>
            <a:r>
              <a:rPr lang="en-US" sz="2800" dirty="0" err="1"/>
              <a:t>RedBox</a:t>
            </a:r>
            <a:r>
              <a:rPr lang="en-US" sz="2800" dirty="0"/>
              <a:t>” machine and the movies available for rent.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219200"/>
            <a:ext cx="3541997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3352800"/>
          <a:ext cx="4724400" cy="3048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j-lt"/>
                        </a:rPr>
                        <a:t>Buttons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j-lt"/>
                        </a:rPr>
                        <a:t>Movies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A1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/>
                        <a:t>Gone</a:t>
                      </a:r>
                      <a:r>
                        <a:rPr lang="en-US" sz="2000" i="1" baseline="0" dirty="0"/>
                        <a:t> With the Breeze</a:t>
                      </a: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257800" cy="1752599"/>
          </a:xfrm>
        </p:spPr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Make a table showing the relationship between the buttons on the “</a:t>
            </a:r>
            <a:r>
              <a:rPr lang="en-US" sz="2800" dirty="0" err="1"/>
              <a:t>RedBox</a:t>
            </a:r>
            <a:r>
              <a:rPr lang="en-US" sz="2800" dirty="0"/>
              <a:t>” machine and the movies available for rent.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219200"/>
            <a:ext cx="3541997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3352800"/>
          <a:ext cx="4724400" cy="3048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j-lt"/>
                        </a:rPr>
                        <a:t>Buttons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j-lt"/>
                        </a:rPr>
                        <a:t>Movies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A1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/>
                        <a:t>Gone</a:t>
                      </a:r>
                      <a:r>
                        <a:rPr lang="en-US" sz="2000" i="1" baseline="0" dirty="0"/>
                        <a:t> With the Breeze</a:t>
                      </a: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3352800"/>
          <a:ext cx="4724400" cy="3048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j-lt"/>
                        </a:rPr>
                        <a:t>Buttons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j-lt"/>
                        </a:rPr>
                        <a:t>Movies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A1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/>
                        <a:t>Gone</a:t>
                      </a:r>
                      <a:r>
                        <a:rPr lang="en-US" sz="2000" i="1" baseline="0" dirty="0"/>
                        <a:t> With the Breeze</a:t>
                      </a: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A2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+mn-lt"/>
                          <a:ea typeface="Times New Roman"/>
                        </a:rPr>
                        <a:t>The Godmother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A3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+mn-lt"/>
                          <a:ea typeface="Times New Roman"/>
                        </a:rPr>
                        <a:t>Star Battles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B1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+mn-lt"/>
                          <a:ea typeface="Times New Roman"/>
                        </a:rPr>
                        <a:t>SOLD</a:t>
                      </a:r>
                      <a:r>
                        <a:rPr lang="en-US" sz="2000" i="1" baseline="0" dirty="0">
                          <a:latin typeface="+mn-lt"/>
                          <a:ea typeface="Times New Roman"/>
                        </a:rPr>
                        <a:t> OUT</a:t>
                      </a: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B2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+mn-lt"/>
                          <a:ea typeface="Times New Roman"/>
                        </a:rPr>
                        <a:t>The Wizard of Gauze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B3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+mn-lt"/>
                          <a:ea typeface="Times New Roman"/>
                        </a:rPr>
                        <a:t>The Wizard of Gauze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C1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+mn-lt"/>
                          <a:ea typeface="Times New Roman"/>
                        </a:rPr>
                        <a:t>Finding</a:t>
                      </a:r>
                      <a:r>
                        <a:rPr lang="en-US" sz="2000" i="1" baseline="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i="1" baseline="0" dirty="0" err="1">
                          <a:latin typeface="+mn-lt"/>
                          <a:ea typeface="Times New Roman"/>
                        </a:rPr>
                        <a:t>Dreamo</a:t>
                      </a: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C2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+mn-lt"/>
                          <a:ea typeface="Times New Roman"/>
                        </a:rPr>
                        <a:t>Raiders of the </a:t>
                      </a:r>
                      <a:r>
                        <a:rPr lang="en-US" sz="2000" i="1" dirty="0" err="1">
                          <a:latin typeface="+mn-lt"/>
                          <a:ea typeface="Times New Roman"/>
                        </a:rPr>
                        <a:t>Mossed</a:t>
                      </a:r>
                      <a:r>
                        <a:rPr lang="en-US" sz="2000" i="1" baseline="0" dirty="0">
                          <a:latin typeface="+mn-lt"/>
                          <a:ea typeface="Times New Roman"/>
                        </a:rPr>
                        <a:t> Bark</a:t>
                      </a: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C3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+mn-lt"/>
                          <a:ea typeface="Times New Roman"/>
                        </a:rPr>
                        <a:t>Raiders of the </a:t>
                      </a:r>
                      <a:r>
                        <a:rPr lang="en-US" sz="2000" i="1" dirty="0" err="1">
                          <a:latin typeface="+mn-lt"/>
                          <a:ea typeface="Times New Roman"/>
                        </a:rPr>
                        <a:t>Mossed</a:t>
                      </a:r>
                      <a:r>
                        <a:rPr lang="en-US" sz="2000" i="1" baseline="0" dirty="0">
                          <a:latin typeface="+mn-lt"/>
                          <a:ea typeface="Times New Roman"/>
                        </a:rPr>
                        <a:t> Bark</a:t>
                      </a: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267200" cy="411480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en-US" sz="2600" dirty="0"/>
              <a:t> Draw a mapping diagram for your table. </a:t>
            </a:r>
            <a:br>
              <a:rPr lang="en-US" sz="2600" dirty="0"/>
            </a:br>
            <a:r>
              <a:rPr lang="en-US" sz="2600" dirty="0"/>
              <a:t>List each movie only once in your mapping.</a:t>
            </a:r>
            <a:br>
              <a:rPr lang="en-US" sz="2600" dirty="0"/>
            </a:br>
            <a:br>
              <a:rPr lang="en-US" sz="2600" dirty="0"/>
            </a:br>
            <a:br>
              <a:rPr lang="en-US" sz="2600" dirty="0"/>
            </a:br>
            <a:br>
              <a:rPr lang="en-US" sz="2600" dirty="0"/>
            </a:br>
            <a:br>
              <a:rPr lang="en-US" sz="2600" dirty="0"/>
            </a:br>
            <a:br>
              <a:rPr lang="en-US" sz="2600" dirty="0"/>
            </a:br>
            <a:r>
              <a:rPr lang="en-US" sz="2600" dirty="0"/>
              <a:t> </a:t>
            </a:r>
          </a:p>
          <a:p>
            <a:pPr marL="514350" lvl="0" indent="-514350">
              <a:buFont typeface="+mj-lt"/>
              <a:buAutoNum type="arabicPeriod" startAt="2"/>
            </a:pPr>
            <a:r>
              <a:rPr lang="en-US" sz="2600" dirty="0"/>
              <a:t>Describe your relation as a set of ordered pairs.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074" name="Oval 2"/>
          <p:cNvSpPr>
            <a:spLocks noChangeArrowheads="1"/>
          </p:cNvSpPr>
          <p:nvPr/>
        </p:nvSpPr>
        <p:spPr bwMode="auto">
          <a:xfrm>
            <a:off x="5181600" y="1981200"/>
            <a:ext cx="1014959" cy="419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" name="Oval 3"/>
          <p:cNvSpPr>
            <a:spLocks noChangeArrowheads="1"/>
          </p:cNvSpPr>
          <p:nvPr/>
        </p:nvSpPr>
        <p:spPr bwMode="auto">
          <a:xfrm>
            <a:off x="6858000" y="1981200"/>
            <a:ext cx="1905000" cy="419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4"/>
            </a:pPr>
            <a:r>
              <a:rPr lang="en-US" sz="2600" dirty="0"/>
              <a:t>The following printout shows the vending machine’s usage.  Is the machine working properly? </a:t>
            </a:r>
            <a:br>
              <a:rPr lang="en-US" sz="2600" dirty="0"/>
            </a:br>
            <a:r>
              <a:rPr lang="en-US" sz="2600" dirty="0"/>
              <a:t>Why or why not?</a:t>
            </a:r>
            <a:br>
              <a:rPr lang="en-US" sz="2600" dirty="0"/>
            </a:br>
            <a:endParaRPr lang="en-US" sz="2600" dirty="0"/>
          </a:p>
          <a:p>
            <a:pPr marL="0" indent="0" algn="ctr">
              <a:buNone/>
            </a:pPr>
            <a:r>
              <a:rPr lang="en-US" sz="2400" b="1" i="1" dirty="0"/>
              <a:t>{ (A1, Gone with the breeze), (A1, The Godmother), </a:t>
            </a:r>
            <a:br>
              <a:rPr lang="en-US" sz="2400" b="1" i="1" dirty="0"/>
            </a:br>
            <a:r>
              <a:rPr lang="en-US" sz="2400" b="1" i="1" dirty="0"/>
              <a:t>(A3, Star Battle), (B2, </a:t>
            </a:r>
            <a:r>
              <a:rPr lang="en-US" sz="2400" b="1" i="1" dirty="0" err="1"/>
              <a:t>Wizzard</a:t>
            </a:r>
            <a:r>
              <a:rPr lang="en-US" sz="2400" b="1" i="1" dirty="0"/>
              <a:t> of the Gauze), </a:t>
            </a:r>
            <a:br>
              <a:rPr lang="en-US" sz="2400" b="1" i="1" dirty="0"/>
            </a:br>
            <a:r>
              <a:rPr lang="en-US" sz="2400" b="1" i="1" dirty="0"/>
              <a:t>(C1, Finding </a:t>
            </a:r>
            <a:r>
              <a:rPr lang="en-US" sz="2400" b="1" i="1" dirty="0" err="1"/>
              <a:t>Dreamo</a:t>
            </a:r>
            <a:r>
              <a:rPr lang="en-US" sz="2400" b="1" i="1" dirty="0"/>
              <a:t>), (C3, Raiders of the </a:t>
            </a:r>
            <a:r>
              <a:rPr lang="en-US" sz="2400" b="1" i="1" dirty="0" err="1"/>
              <a:t>Mossed</a:t>
            </a:r>
            <a:r>
              <a:rPr lang="en-US" sz="2400" b="1" i="1" dirty="0"/>
              <a:t> Bark)}</a:t>
            </a:r>
            <a:endParaRPr lang="en-US" sz="24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5"/>
            </a:pPr>
            <a:r>
              <a:rPr lang="en-US" sz="2800" dirty="0"/>
              <a:t>Make a table and mapping diagram for the printout above.  </a:t>
            </a:r>
            <a:r>
              <a:rPr lang="en-US" sz="2800" i="1" dirty="0"/>
              <a:t>For </a:t>
            </a:r>
            <a:r>
              <a:rPr lang="en-US" sz="2800" i="1" u="sng" dirty="0"/>
              <a:t>mappings</a:t>
            </a:r>
            <a:r>
              <a:rPr lang="en-US" sz="2800" i="1" dirty="0"/>
              <a:t>, list each button only </a:t>
            </a:r>
            <a:r>
              <a:rPr lang="en-US" sz="2800" i="1" u="sng" dirty="0"/>
              <a:t>once</a:t>
            </a:r>
            <a:r>
              <a:rPr lang="en-US" sz="2600" dirty="0"/>
              <a:t>.</a:t>
            </a:r>
            <a:br>
              <a:rPr lang="en-US" sz="2600" dirty="0"/>
            </a:br>
            <a:endParaRPr lang="en-US" sz="2600" dirty="0"/>
          </a:p>
          <a:p>
            <a:pPr>
              <a:buNone/>
            </a:pPr>
            <a:endParaRPr lang="en-US" dirty="0"/>
          </a:p>
        </p:txBody>
      </p:sp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5791200" y="3352800"/>
            <a:ext cx="852566" cy="303910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7086600" y="3352801"/>
            <a:ext cx="1600200" cy="31242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3352800"/>
          <a:ext cx="4724400" cy="3048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j-lt"/>
                        </a:rPr>
                        <a:t>Buttons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j-lt"/>
                        </a:rPr>
                        <a:t>Movies</a:t>
                      </a:r>
                      <a:endParaRPr lang="en-US" sz="20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2514600"/>
            <a:ext cx="762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1600" b="1" i="1" dirty="0">
                <a:solidFill>
                  <a:srgbClr val="FF0000"/>
                </a:solidFill>
              </a:rPr>
              <a:t>{ (A1, Gone with the breeze), (A1, The Godmother), (A3, Star Battle), (B2, </a:t>
            </a:r>
            <a:r>
              <a:rPr lang="en-US" sz="1600" b="1" i="1" dirty="0" err="1">
                <a:solidFill>
                  <a:srgbClr val="FF0000"/>
                </a:solidFill>
              </a:rPr>
              <a:t>Wizzard</a:t>
            </a:r>
            <a:r>
              <a:rPr lang="en-US" sz="1600" b="1" i="1" dirty="0">
                <a:solidFill>
                  <a:srgbClr val="FF0000"/>
                </a:solidFill>
              </a:rPr>
              <a:t> of the Gauze), (C1, Finding </a:t>
            </a:r>
            <a:r>
              <a:rPr lang="en-US" sz="1600" b="1" i="1" dirty="0" err="1">
                <a:solidFill>
                  <a:srgbClr val="FF0000"/>
                </a:solidFill>
              </a:rPr>
              <a:t>Dreamo</a:t>
            </a:r>
            <a:r>
              <a:rPr lang="en-US" sz="1600" b="1" i="1" dirty="0">
                <a:solidFill>
                  <a:srgbClr val="FF0000"/>
                </a:solidFill>
              </a:rPr>
              <a:t>), (C3, Raiders of the </a:t>
            </a:r>
            <a:r>
              <a:rPr lang="en-US" sz="1600" b="1" i="1" dirty="0" err="1">
                <a:solidFill>
                  <a:srgbClr val="FF0000"/>
                </a:solidFill>
              </a:rPr>
              <a:t>Mossed</a:t>
            </a:r>
            <a:r>
              <a:rPr lang="en-US" sz="1600" b="1" i="1" dirty="0">
                <a:solidFill>
                  <a:srgbClr val="FF0000"/>
                </a:solidFill>
              </a:rPr>
              <a:t> Bark)}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8" name="Curved Left Arrow 7"/>
          <p:cNvSpPr/>
          <p:nvPr/>
        </p:nvSpPr>
        <p:spPr>
          <a:xfrm rot="20835821">
            <a:off x="8281844" y="2112374"/>
            <a:ext cx="685800" cy="1676400"/>
          </a:xfrm>
          <a:prstGeom prst="curved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Gill Sans Ultra Bold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413</Words>
  <Application>Microsoft Office PowerPoint</Application>
  <PresentationFormat>On-screen Show (4:3)</PresentationFormat>
  <Paragraphs>109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Britannic Bold</vt:lpstr>
      <vt:lpstr>Calibri</vt:lpstr>
      <vt:lpstr>Gill Sans Ultra Bold</vt:lpstr>
      <vt:lpstr>Times New Roman</vt:lpstr>
      <vt:lpstr>Wingdings</vt:lpstr>
      <vt:lpstr>Office Theme</vt:lpstr>
      <vt:lpstr>Warm-Up</vt:lpstr>
      <vt:lpstr>PowerPoint Presentation</vt:lpstr>
      <vt:lpstr>functions</vt:lpstr>
      <vt:lpstr>Functions</vt:lpstr>
      <vt:lpstr>Investigation</vt:lpstr>
      <vt:lpstr>Investigation</vt:lpstr>
      <vt:lpstr>Investigation</vt:lpstr>
      <vt:lpstr>Investigation</vt:lpstr>
      <vt:lpstr>Investigation</vt:lpstr>
      <vt:lpstr>Conclusion:</vt:lpstr>
      <vt:lpstr>Answer the following on your paper</vt:lpstr>
      <vt:lpstr>Example 1</vt:lpstr>
      <vt:lpstr>Example 2</vt:lpstr>
      <vt:lpstr>Example 3</vt:lpstr>
      <vt:lpstr>VLT</vt:lpstr>
      <vt:lpstr>Example 5</vt:lpstr>
      <vt:lpstr>YOUR Task!!</vt:lpstr>
    </vt:vector>
  </TitlesOfParts>
  <Company>Wake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mwright4</dc:creator>
  <cp:lastModifiedBy>Elizabeth Nash</cp:lastModifiedBy>
  <cp:revision>96</cp:revision>
  <dcterms:created xsi:type="dcterms:W3CDTF">2012-10-16T13:19:08Z</dcterms:created>
  <dcterms:modified xsi:type="dcterms:W3CDTF">2016-07-08T00:17:23Z</dcterms:modified>
</cp:coreProperties>
</file>