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6"/>
  </p:notesMasterIdLst>
  <p:sldIdLst>
    <p:sldId id="256" r:id="rId2"/>
    <p:sldId id="321" r:id="rId3"/>
    <p:sldId id="322" r:id="rId4"/>
    <p:sldId id="267" r:id="rId5"/>
    <p:sldId id="287" r:id="rId6"/>
    <p:sldId id="331" r:id="rId7"/>
    <p:sldId id="349" r:id="rId8"/>
    <p:sldId id="334" r:id="rId9"/>
    <p:sldId id="335" r:id="rId10"/>
    <p:sldId id="336" r:id="rId11"/>
    <p:sldId id="280" r:id="rId12"/>
    <p:sldId id="348" r:id="rId13"/>
    <p:sldId id="350" r:id="rId14"/>
    <p:sldId id="351"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00E68"/>
    <a:srgbClr val="2FEA16"/>
    <a:srgbClr val="FBA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728" autoAdjust="0"/>
  </p:normalViewPr>
  <p:slideViewPr>
    <p:cSldViewPr>
      <p:cViewPr varScale="1">
        <p:scale>
          <a:sx n="74" d="100"/>
          <a:sy n="74" d="100"/>
        </p:scale>
        <p:origin x="185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16"/>
    </p:cViewPr>
  </p:sorterViewPr>
  <p:notesViewPr>
    <p:cSldViewPr>
      <p:cViewPr>
        <p:scale>
          <a:sx n="100" d="100"/>
          <a:sy n="100" d="100"/>
        </p:scale>
        <p:origin x="-1638" y="2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1A006A-67ED-4B08-B52F-1C16FCA25FA0}" type="datetimeFigureOut">
              <a:rPr lang="en-US" smtClean="0"/>
              <a:pPr/>
              <a:t>4/9/2017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17650-7C82-4C3A-AB2B-724CA282C2C6}" type="slidenum">
              <a:rPr lang="en-US" smtClean="0"/>
              <a:pPr/>
              <a:t>‹#›</a:t>
            </a:fld>
            <a:endParaRPr lang="en-US"/>
          </a:p>
        </p:txBody>
      </p:sp>
    </p:spTree>
    <p:extLst>
      <p:ext uri="{BB962C8B-B14F-4D97-AF65-F5344CB8AC3E}">
        <p14:creationId xmlns:p14="http://schemas.microsoft.com/office/powerpoint/2010/main" val="52676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Set the stage for today’s lesson – we have covered dotplots</a:t>
            </a:r>
            <a:r>
              <a:rPr lang="en-US" baseline="0" dirty="0"/>
              <a:t> and histograms, today we are going to talk about boxplots.</a:t>
            </a:r>
            <a:endParaRPr lang="en-US" dirty="0"/>
          </a:p>
        </p:txBody>
      </p:sp>
      <p:sp>
        <p:nvSpPr>
          <p:cNvPr id="4" name="Slide Number Placeholder 3"/>
          <p:cNvSpPr>
            <a:spLocks noGrp="1"/>
          </p:cNvSpPr>
          <p:nvPr>
            <p:ph type="sldNum" sz="quarter" idx="10"/>
          </p:nvPr>
        </p:nvSpPr>
        <p:spPr/>
        <p:txBody>
          <a:bodyPr/>
          <a:lstStyle/>
          <a:p>
            <a:fld id="{13417650-7C82-4C3A-AB2B-724CA282C2C6}"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measures of spread.</a:t>
            </a:r>
          </a:p>
        </p:txBody>
      </p:sp>
      <p:sp>
        <p:nvSpPr>
          <p:cNvPr id="4" name="Slide Number Placeholder 3"/>
          <p:cNvSpPr>
            <a:spLocks noGrp="1"/>
          </p:cNvSpPr>
          <p:nvPr>
            <p:ph type="sldNum" sz="quarter" idx="10"/>
          </p:nvPr>
        </p:nvSpPr>
        <p:spPr/>
        <p:txBody>
          <a:bodyPr/>
          <a:lstStyle/>
          <a:p>
            <a:fld id="{13417650-7C82-4C3A-AB2B-724CA282C2C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r>
              <a:rPr lang="en-US" dirty="0"/>
              <a:t>In general, which one is less sensitive to outliers, the median or the mean?  Why?</a:t>
            </a:r>
            <a:r>
              <a:rPr lang="en-US" baseline="0" dirty="0"/>
              <a:t>  (mean and standard deviation are more sensitive because their formulas take </a:t>
            </a:r>
            <a:r>
              <a:rPr lang="en-US" i="1" baseline="0" dirty="0"/>
              <a:t>every</a:t>
            </a:r>
            <a:r>
              <a:rPr lang="en-US" baseline="0" dirty="0"/>
              <a:t> data value into account;  the median and IQR do not, they only look at the “middle” of the data and therefore are not influenced by the presence </a:t>
            </a:r>
            <a:r>
              <a:rPr lang="en-US" baseline="0"/>
              <a:t>of outliers)</a:t>
            </a:r>
            <a:endParaRPr lang="en-US" dirty="0"/>
          </a:p>
          <a:p>
            <a:endParaRPr lang="en-US" dirty="0"/>
          </a:p>
          <a:p>
            <a:r>
              <a:rPr lang="en-US" dirty="0"/>
              <a:t>If it comes up/if there is time:</a:t>
            </a:r>
          </a:p>
          <a:p>
            <a:r>
              <a:rPr lang="en-US" dirty="0"/>
              <a:t>Whether to leave an outlier in the analysis depends on close inspection of the reason it occurred.  </a:t>
            </a:r>
          </a:p>
          <a:p>
            <a:r>
              <a:rPr lang="en-US" dirty="0"/>
              <a:t>-If it was the result of an error in data collection or entry it should be corrected if possible, and if not, removed.</a:t>
            </a:r>
          </a:p>
          <a:p>
            <a:r>
              <a:rPr lang="en-US" dirty="0"/>
              <a:t>-If it is fundamentally unlike the other values, it should be removed from the data set.</a:t>
            </a:r>
          </a:p>
          <a:p>
            <a:r>
              <a:rPr lang="en-US" dirty="0"/>
              <a:t>-If it is simply an unusually large or small value, you have two choices:	</a:t>
            </a:r>
          </a:p>
          <a:p>
            <a:pPr lvl="1"/>
            <a:r>
              <a:rPr lang="en-US" dirty="0"/>
              <a:t>-Report measures of center and spread that are resistant to outliers.</a:t>
            </a:r>
          </a:p>
          <a:p>
            <a:pPr lvl="1"/>
            <a:r>
              <a:rPr lang="en-US" dirty="0"/>
              <a:t>-Do the analysis twice, with and without the outlier, and report both.</a:t>
            </a:r>
          </a:p>
          <a:p>
            <a:endParaRPr lang="en-US" dirty="0"/>
          </a:p>
          <a:p>
            <a:endParaRPr lang="en-US" dirty="0"/>
          </a:p>
        </p:txBody>
      </p:sp>
      <p:sp>
        <p:nvSpPr>
          <p:cNvPr id="81923" name="Slide Number Placeholder 3"/>
          <p:cNvSpPr>
            <a:spLocks noGrp="1"/>
          </p:cNvSpPr>
          <p:nvPr>
            <p:ph type="sldNum" sz="quarter" idx="5"/>
          </p:nvPr>
        </p:nvSpPr>
        <p:spPr bwMode="auto">
          <a:noFill/>
          <a:ln>
            <a:miter lim="800000"/>
            <a:headEnd/>
            <a:tailEnd/>
          </a:ln>
        </p:spPr>
        <p:txBody>
          <a:bodyPr/>
          <a:lstStyle/>
          <a:p>
            <a:fld id="{6F569428-6460-4A57-B074-85F95D6020A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Guided practice:</a:t>
            </a:r>
            <a:r>
              <a:rPr lang="en-US" baseline="0" dirty="0"/>
              <a:t>  Ask if students know how to read a stem and leaf plot.  Have a student explain to the rest of the class how to read the plot.</a:t>
            </a:r>
            <a:endParaRPr lang="en-US" dirty="0"/>
          </a:p>
        </p:txBody>
      </p:sp>
      <p:sp>
        <p:nvSpPr>
          <p:cNvPr id="4" name="Slide Number Placeholder 3"/>
          <p:cNvSpPr>
            <a:spLocks noGrp="1"/>
          </p:cNvSpPr>
          <p:nvPr>
            <p:ph type="sldNum" sz="quarter" idx="10"/>
          </p:nvPr>
        </p:nvSpPr>
        <p:spPr/>
        <p:txBody>
          <a:bodyPr/>
          <a:lstStyle/>
          <a:p>
            <a:fld id="{13417650-7C82-4C3A-AB2B-724CA282C2C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median $31, mean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lower quartile $18.50, upper quartile $47.50, IQR 29</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LQ – 1.5 (IQR) = -25</a:t>
            </a:r>
          </a:p>
          <a:p>
            <a:r>
              <a:rPr lang="en-US" sz="1200" kern="1200" dirty="0">
                <a:solidFill>
                  <a:schemeClr val="tx1"/>
                </a:solidFill>
                <a:latin typeface="+mn-lt"/>
                <a:ea typeface="+mn-ea"/>
                <a:cs typeface="+mn-cs"/>
              </a:rPr>
              <a:t>	No outliers</a:t>
            </a:r>
          </a:p>
          <a:p>
            <a:r>
              <a:rPr lang="en-US" sz="1200" kern="1200" dirty="0">
                <a:solidFill>
                  <a:schemeClr val="tx1"/>
                </a:solidFill>
                <a:latin typeface="+mn-lt"/>
                <a:ea typeface="+mn-ea"/>
                <a:cs typeface="+mn-cs"/>
              </a:rPr>
              <a:t>UQ +1.5(IQR) = 91</a:t>
            </a:r>
          </a:p>
          <a:p>
            <a:r>
              <a:rPr lang="en-US" sz="1200" kern="1200" dirty="0">
                <a:solidFill>
                  <a:schemeClr val="tx1"/>
                </a:solidFill>
                <a:latin typeface="+mn-lt"/>
                <a:ea typeface="+mn-ea"/>
                <a:cs typeface="+mn-cs"/>
              </a:rPr>
              <a:t>	97 &amp; 113 are outliers</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Ex – note low center, big spread, two extreme values, on upper end of data</a:t>
            </a:r>
          </a:p>
          <a:p>
            <a:endParaRPr lang="en-US" sz="1200" kern="1200" dirty="0">
              <a:solidFill>
                <a:schemeClr val="tx1"/>
              </a:solidFill>
              <a:latin typeface="+mn-lt"/>
              <a:ea typeface="+mn-ea"/>
              <a:cs typeface="+mn-cs"/>
            </a:endParaRPr>
          </a:p>
          <a:p>
            <a:r>
              <a:rPr lang="en-US" sz="1200" kern="1200">
                <a:solidFill>
                  <a:schemeClr val="tx1"/>
                </a:solidFill>
                <a:latin typeface="+mn-lt"/>
                <a:ea typeface="+mn-ea"/>
                <a:cs typeface="+mn-cs"/>
              </a:rPr>
              <a:t>Ex </a:t>
            </a:r>
            <a:r>
              <a:rPr lang="en-US" sz="1200" kern="1200" dirty="0">
                <a:solidFill>
                  <a:schemeClr val="tx1"/>
                </a:solidFill>
                <a:latin typeface="+mn-lt"/>
                <a:ea typeface="+mn-ea"/>
                <a:cs typeface="+mn-cs"/>
              </a:rPr>
              <a:t>– extreme values – larger family, shopping for entire week</a:t>
            </a:r>
          </a:p>
          <a:p>
            <a:r>
              <a:rPr lang="en-US" sz="1200" kern="1200" dirty="0">
                <a:solidFill>
                  <a:schemeClr val="tx1"/>
                </a:solidFill>
                <a:latin typeface="+mn-lt"/>
                <a:ea typeface="+mn-ea"/>
                <a:cs typeface="+mn-cs"/>
              </a:rPr>
              <a:t>		Lower values – quick tips</a:t>
            </a:r>
          </a:p>
          <a:p>
            <a:endParaRPr lang="en-US" dirty="0"/>
          </a:p>
        </p:txBody>
      </p:sp>
      <p:sp>
        <p:nvSpPr>
          <p:cNvPr id="4" name="Slide Number Placeholder 3"/>
          <p:cNvSpPr>
            <a:spLocks noGrp="1"/>
          </p:cNvSpPr>
          <p:nvPr>
            <p:ph type="sldNum" sz="quarter" idx="10"/>
          </p:nvPr>
        </p:nvSpPr>
        <p:spPr/>
        <p:txBody>
          <a:bodyPr/>
          <a:lstStyle/>
          <a:p>
            <a:fld id="{13417650-7C82-4C3A-AB2B-724CA282C2C6}"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are also</a:t>
            </a:r>
            <a:r>
              <a:rPr lang="en-US" baseline="0" dirty="0"/>
              <a:t> going to talk more about the median and learn about the interquartile range as a measure of spread.</a:t>
            </a:r>
            <a:endParaRPr lang="en-US" dirty="0"/>
          </a:p>
        </p:txBody>
      </p:sp>
      <p:sp>
        <p:nvSpPr>
          <p:cNvPr id="4" name="Slide Number Placeholder 3"/>
          <p:cNvSpPr>
            <a:spLocks noGrp="1"/>
          </p:cNvSpPr>
          <p:nvPr>
            <p:ph type="sldNum" sz="quarter" idx="10"/>
          </p:nvPr>
        </p:nvSpPr>
        <p:spPr/>
        <p:txBody>
          <a:bodyPr/>
          <a:lstStyle/>
          <a:p>
            <a:fld id="{13417650-7C82-4C3A-AB2B-724CA282C2C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rgbClr val="FF0000"/>
                </a:solidFill>
                <a:latin typeface="+mn-lt"/>
                <a:ea typeface="+mn-ea"/>
                <a:cs typeface="+mn-cs"/>
              </a:rPr>
              <a:t>Before class:  Print the </a:t>
            </a:r>
            <a:r>
              <a:rPr lang="en-US" sz="1200" kern="1200" dirty="0" err="1">
                <a:solidFill>
                  <a:srgbClr val="FF0000"/>
                </a:solidFill>
                <a:latin typeface="+mn-lt"/>
                <a:ea typeface="+mn-ea"/>
                <a:cs typeface="+mn-cs"/>
              </a:rPr>
              <a:t>boxplot</a:t>
            </a:r>
            <a:r>
              <a:rPr lang="en-US" sz="1200" kern="1200" dirty="0">
                <a:solidFill>
                  <a:srgbClr val="FF0000"/>
                </a:solidFill>
                <a:latin typeface="+mn-lt"/>
                <a:ea typeface="+mn-ea"/>
                <a:cs typeface="+mn-cs"/>
              </a:rPr>
              <a:t> signs on cardstock. </a:t>
            </a:r>
          </a:p>
          <a:p>
            <a:endParaRPr lang="en-US" sz="1200" kern="1200" dirty="0">
              <a:solidFill>
                <a:schemeClr val="tx1"/>
              </a:solidFill>
              <a:latin typeface="+mn-lt"/>
              <a:ea typeface="+mn-ea"/>
              <a:cs typeface="+mn-cs"/>
            </a:endParaRPr>
          </a:p>
          <a:p>
            <a:pPr algn="l"/>
            <a:r>
              <a:rPr lang="en-US" sz="1200" kern="1200" dirty="0">
                <a:solidFill>
                  <a:schemeClr val="tx1"/>
                </a:solidFill>
                <a:latin typeface="+mn-lt"/>
                <a:ea typeface="+mn-ea"/>
                <a:cs typeface="+mn-cs"/>
              </a:rPr>
              <a:t>Give each student an index card and have them write</a:t>
            </a:r>
            <a:r>
              <a:rPr lang="en-US" sz="1200" kern="1200" baseline="0" dirty="0">
                <a:solidFill>
                  <a:schemeClr val="tx1"/>
                </a:solidFill>
                <a:latin typeface="+mn-lt"/>
                <a:ea typeface="+mn-ea"/>
                <a:cs typeface="+mn-cs"/>
              </a:rPr>
              <a:t> in LARGE numbers how many buttons they are wearing today.  (Feel free to use a different question or make up data and pre-record on the cards to pass out to students.)  </a:t>
            </a:r>
            <a:r>
              <a:rPr lang="en-US" sz="1200" kern="1200" dirty="0">
                <a:solidFill>
                  <a:schemeClr val="tx1"/>
                </a:solidFill>
                <a:latin typeface="+mn-lt"/>
                <a:ea typeface="+mn-ea"/>
                <a:cs typeface="+mn-cs"/>
              </a:rPr>
              <a:t>Have students make a “human </a:t>
            </a:r>
            <a:r>
              <a:rPr lang="en-US" sz="1200" kern="1200" dirty="0" err="1">
                <a:solidFill>
                  <a:schemeClr val="tx1"/>
                </a:solidFill>
                <a:latin typeface="+mn-lt"/>
                <a:ea typeface="+mn-ea"/>
                <a:cs typeface="+mn-cs"/>
              </a:rPr>
              <a:t>boxplot</a:t>
            </a:r>
            <a:r>
              <a:rPr lang="en-US" sz="1200" kern="1200" dirty="0">
                <a:solidFill>
                  <a:schemeClr val="tx1"/>
                </a:solidFill>
                <a:latin typeface="+mn-lt"/>
                <a:ea typeface="+mn-ea"/>
                <a:cs typeface="+mn-cs"/>
              </a:rPr>
              <a:t>” using the data, either in the hall or on the football field.  (If you use the hallway, you will need to set up a scale on the floor or the wall, if you use the football field, the scale is already there).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First, ask</a:t>
            </a:r>
            <a:r>
              <a:rPr lang="en-US" sz="1200" kern="1200" baseline="0" dirty="0">
                <a:solidFill>
                  <a:schemeClr val="tx1"/>
                </a:solidFill>
                <a:latin typeface="+mn-lt"/>
                <a:ea typeface="+mn-ea"/>
                <a:cs typeface="+mn-cs"/>
              </a:rPr>
              <a:t> students to place themselves next to the corresponding value on the scale – without talking!  If there is more than one student with the same number of buttons, have them “stack.”  Point out to students that they have made a human dot plot (take a picture from above if possible!)</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Next, note which student has the most buttons and which has the least and give them the signs “Maximum” and “Minimum” to hold.  Then ask students to identify the median number of buttons.  If there is an odd number of students, there will be a middle student.  Hand the student the “Median” sign to hold.  If there is an even number of students, find the middle two students and ask both to hold the sign together.  Point out to students that they have been divided into two equal groups.  If there is an odd number of students:  </a:t>
            </a:r>
            <a:r>
              <a:rPr lang="en-US" sz="1200" i="1" kern="1200" baseline="0" dirty="0">
                <a:solidFill>
                  <a:schemeClr val="tx1"/>
                </a:solidFill>
                <a:latin typeface="+mn-lt"/>
                <a:ea typeface="+mn-ea"/>
                <a:cs typeface="+mn-cs"/>
              </a:rPr>
              <a:t>There are x number of people above our median Johnny and x number of people below Johnny</a:t>
            </a:r>
            <a:r>
              <a:rPr lang="en-US" sz="1200" kern="1200" baseline="0" dirty="0">
                <a:solidFill>
                  <a:schemeClr val="tx1"/>
                </a:solidFill>
                <a:latin typeface="+mn-lt"/>
                <a:ea typeface="+mn-ea"/>
                <a:cs typeface="+mn-cs"/>
              </a:rPr>
              <a:t>.  If there is an even number:  </a:t>
            </a:r>
            <a:r>
              <a:rPr lang="en-US" sz="1200" i="1" kern="1200" baseline="0" dirty="0">
                <a:solidFill>
                  <a:schemeClr val="tx1"/>
                </a:solidFill>
                <a:latin typeface="+mn-lt"/>
                <a:ea typeface="+mn-ea"/>
                <a:cs typeface="+mn-cs"/>
              </a:rPr>
              <a:t>We have x number of people above our median number of buttons and x number of people below that value</a:t>
            </a:r>
            <a:r>
              <a:rPr lang="en-US" sz="1200" kern="1200" baseline="0" dirty="0">
                <a:solidFill>
                  <a:schemeClr val="tx1"/>
                </a:solidFill>
                <a:latin typeface="+mn-lt"/>
                <a:ea typeface="+mn-ea"/>
                <a:cs typeface="+mn-cs"/>
              </a:rPr>
              <a:t>.</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Next, ask each of the two equal groups to find the median of their group.  Give the median student (or students) the appropriate signs to hold:  Upper Quartile and Lower Quartile.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Discuss with students:</a:t>
            </a:r>
            <a:r>
              <a:rPr lang="en-US" sz="1200" kern="1200" baseline="0" dirty="0">
                <a:solidFill>
                  <a:schemeClr val="tx1"/>
                </a:solidFill>
                <a:latin typeface="+mn-lt"/>
                <a:ea typeface="+mn-ea"/>
                <a:cs typeface="+mn-cs"/>
              </a:rPr>
              <a:t>  The</a:t>
            </a:r>
            <a:r>
              <a:rPr lang="en-US" sz="1200" kern="1200" dirty="0">
                <a:solidFill>
                  <a:schemeClr val="tx1"/>
                </a:solidFill>
                <a:latin typeface="+mn-lt"/>
                <a:ea typeface="+mn-ea"/>
                <a:cs typeface="+mn-cs"/>
              </a:rPr>
              <a:t> three values</a:t>
            </a:r>
            <a:r>
              <a:rPr lang="en-US" sz="1200" kern="1200" baseline="0" dirty="0">
                <a:solidFill>
                  <a:schemeClr val="tx1"/>
                </a:solidFill>
                <a:latin typeface="+mn-lt"/>
                <a:ea typeface="+mn-ea"/>
                <a:cs typeface="+mn-cs"/>
              </a:rPr>
              <a:t> (median, lower, and upper quartiles)</a:t>
            </a:r>
            <a:r>
              <a:rPr lang="en-US" sz="1200" kern="1200" dirty="0">
                <a:solidFill>
                  <a:schemeClr val="tx1"/>
                </a:solidFill>
                <a:latin typeface="+mn-lt"/>
                <a:ea typeface="+mn-ea"/>
                <a:cs typeface="+mn-cs"/>
              </a:rPr>
              <a:t> separate the data into four equal groups, so they are called quartiles (quarter – 1/4</a:t>
            </a:r>
            <a:r>
              <a:rPr lang="en-US" sz="1200" kern="1200" baseline="30000" dirty="0">
                <a:solidFill>
                  <a:schemeClr val="tx1"/>
                </a:solidFill>
                <a:latin typeface="+mn-lt"/>
                <a:ea typeface="+mn-ea"/>
                <a:cs typeface="+mn-cs"/>
              </a:rPr>
              <a:t>th</a:t>
            </a:r>
            <a:r>
              <a:rPr lang="en-US" sz="1200" kern="1200" dirty="0">
                <a:solidFill>
                  <a:schemeClr val="tx1"/>
                </a:solidFill>
                <a:latin typeface="+mn-lt"/>
                <a:ea typeface="+mn-ea"/>
                <a:cs typeface="+mn-cs"/>
              </a:rPr>
              <a:t>).  The lower quartile is 5.  So that means that one-fourth or 25% of the students in our class are</a:t>
            </a:r>
            <a:r>
              <a:rPr lang="en-US" sz="1200" kern="1200" baseline="0" dirty="0">
                <a:solidFill>
                  <a:schemeClr val="tx1"/>
                </a:solidFill>
                <a:latin typeface="+mn-lt"/>
                <a:ea typeface="+mn-ea"/>
                <a:cs typeface="+mn-cs"/>
              </a:rPr>
              <a:t> wearing</a:t>
            </a:r>
            <a:r>
              <a:rPr lang="en-US" sz="1200" kern="1200" dirty="0">
                <a:solidFill>
                  <a:schemeClr val="tx1"/>
                </a:solidFill>
                <a:latin typeface="+mn-lt"/>
                <a:ea typeface="+mn-ea"/>
                <a:cs typeface="+mn-cs"/>
              </a:rPr>
              <a:t> less than 5</a:t>
            </a:r>
            <a:r>
              <a:rPr lang="en-US" sz="1200" kern="1200" baseline="0" dirty="0">
                <a:solidFill>
                  <a:schemeClr val="tx1"/>
                </a:solidFill>
                <a:latin typeface="+mn-lt"/>
                <a:ea typeface="+mn-ea"/>
                <a:cs typeface="+mn-cs"/>
              </a:rPr>
              <a:t> buttons</a:t>
            </a:r>
            <a:r>
              <a:rPr lang="en-US" sz="1200" kern="1200" dirty="0">
                <a:solidFill>
                  <a:schemeClr val="tx1"/>
                </a:solidFill>
                <a:latin typeface="+mn-lt"/>
                <a:ea typeface="+mn-ea"/>
                <a:cs typeface="+mn-cs"/>
              </a:rPr>
              <a:t>.  Three-fourths or 75% have</a:t>
            </a:r>
            <a:r>
              <a:rPr lang="en-US" sz="1200" kern="1200" baseline="0" dirty="0">
                <a:solidFill>
                  <a:schemeClr val="tx1"/>
                </a:solidFill>
                <a:latin typeface="+mn-lt"/>
                <a:ea typeface="+mn-ea"/>
                <a:cs typeface="+mn-cs"/>
              </a:rPr>
              <a:t> more than 5 buttons</a:t>
            </a:r>
            <a:r>
              <a:rPr lang="en-US" sz="1200" kern="1200" dirty="0">
                <a:solidFill>
                  <a:schemeClr val="tx1"/>
                </a:solidFill>
                <a:latin typeface="+mn-lt"/>
                <a:ea typeface="+mn-ea"/>
                <a:cs typeface="+mn-cs"/>
              </a:rPr>
              <a:t>. The upper quartile is 17.  This means that ¼ or 25% of students have</a:t>
            </a:r>
            <a:r>
              <a:rPr lang="en-US" sz="1200" kern="1200" baseline="0" dirty="0">
                <a:solidFill>
                  <a:schemeClr val="tx1"/>
                </a:solidFill>
                <a:latin typeface="+mn-lt"/>
                <a:ea typeface="+mn-ea"/>
                <a:cs typeface="+mn-cs"/>
              </a:rPr>
              <a:t> more than 17 buttons</a:t>
            </a:r>
            <a:r>
              <a:rPr lang="en-US" sz="1200" kern="1200" dirty="0">
                <a:solidFill>
                  <a:schemeClr val="tx1"/>
                </a:solidFill>
                <a:latin typeface="+mn-lt"/>
                <a:ea typeface="+mn-ea"/>
                <a:cs typeface="+mn-cs"/>
              </a:rPr>
              <a:t>, while ¾ or 75% have fewer than 17 buttons.  Half or 50% of students have</a:t>
            </a:r>
            <a:r>
              <a:rPr lang="en-US" sz="1200" kern="1200" baseline="0" dirty="0">
                <a:solidFill>
                  <a:schemeClr val="tx1"/>
                </a:solidFill>
                <a:latin typeface="+mn-lt"/>
                <a:ea typeface="+mn-ea"/>
                <a:cs typeface="+mn-cs"/>
              </a:rPr>
              <a:t> less than 11 buttons</a:t>
            </a:r>
            <a:r>
              <a:rPr lang="en-US" sz="1200" kern="1200" dirty="0">
                <a:solidFill>
                  <a:schemeClr val="tx1"/>
                </a:solidFill>
                <a:latin typeface="+mn-lt"/>
                <a:ea typeface="+mn-ea"/>
                <a:cs typeface="+mn-cs"/>
              </a:rPr>
              <a:t> links, half or 50% had more, etc.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Take</a:t>
            </a:r>
            <a:r>
              <a:rPr lang="en-US" sz="1200" kern="1200" baseline="0" dirty="0">
                <a:solidFill>
                  <a:schemeClr val="tx1"/>
                </a:solidFill>
                <a:latin typeface="+mn-lt"/>
                <a:ea typeface="+mn-ea"/>
                <a:cs typeface="+mn-cs"/>
              </a:rPr>
              <a:t> another picture!  Then go back into the classroom.</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r>
              <a:rPr lang="en-US" dirty="0"/>
              <a:t>  </a:t>
            </a:r>
          </a:p>
        </p:txBody>
      </p:sp>
      <p:sp>
        <p:nvSpPr>
          <p:cNvPr id="4" name="Slide Number Placeholder 3"/>
          <p:cNvSpPr>
            <a:spLocks noGrp="1"/>
          </p:cNvSpPr>
          <p:nvPr>
            <p:ph type="sldNum" sz="quarter" idx="10"/>
          </p:nvPr>
        </p:nvSpPr>
        <p:spPr/>
        <p:txBody>
          <a:bodyPr/>
          <a:lstStyle/>
          <a:p>
            <a:fld id="{13417650-7C82-4C3A-AB2B-724CA282C2C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Discuss how to draw a box plot by hand.  First, you must know the “five-number summary” of the data.  Use the max</a:t>
            </a:r>
            <a:r>
              <a:rPr lang="en-US" sz="1200" kern="1200" baseline="0" dirty="0">
                <a:solidFill>
                  <a:schemeClr val="tx1"/>
                </a:solidFill>
                <a:latin typeface="+mn-lt"/>
                <a:ea typeface="+mn-ea"/>
                <a:cs typeface="+mn-cs"/>
              </a:rPr>
              <a:t> and min to determine an appropriate scale to use.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Minimum (min)</a:t>
            </a:r>
          </a:p>
          <a:p>
            <a:r>
              <a:rPr lang="en-US" sz="1200" kern="1200" dirty="0">
                <a:solidFill>
                  <a:schemeClr val="tx1"/>
                </a:solidFill>
                <a:latin typeface="+mn-lt"/>
                <a:ea typeface="+mn-ea"/>
                <a:cs typeface="+mn-cs"/>
              </a:rPr>
              <a:t>Lower Quartile (Q</a:t>
            </a:r>
            <a:r>
              <a:rPr lang="en-US" sz="1200" kern="1200" baseline="-25000" dirty="0">
                <a:solidFill>
                  <a:schemeClr val="tx1"/>
                </a:solidFill>
                <a:latin typeface="+mn-lt"/>
                <a:ea typeface="+mn-ea"/>
                <a:cs typeface="+mn-cs"/>
              </a:rPr>
              <a:t>1</a:t>
            </a:r>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Median (M)</a:t>
            </a:r>
          </a:p>
          <a:p>
            <a:r>
              <a:rPr lang="en-US" sz="1200" kern="1200" dirty="0">
                <a:solidFill>
                  <a:schemeClr val="tx1"/>
                </a:solidFill>
                <a:latin typeface="+mn-lt"/>
                <a:ea typeface="+mn-ea"/>
                <a:cs typeface="+mn-cs"/>
              </a:rPr>
              <a:t>Upper Quartile (Q</a:t>
            </a:r>
            <a:r>
              <a:rPr lang="en-US" sz="1200" kern="1200" baseline="-25000" dirty="0">
                <a:solidFill>
                  <a:schemeClr val="tx1"/>
                </a:solidFill>
                <a:latin typeface="+mn-lt"/>
                <a:ea typeface="+mn-ea"/>
                <a:cs typeface="+mn-cs"/>
              </a:rPr>
              <a:t>3</a:t>
            </a:r>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Maximum (max)</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We</a:t>
            </a:r>
            <a:r>
              <a:rPr lang="en-US" sz="1200" kern="1200" baseline="0" dirty="0">
                <a:solidFill>
                  <a:schemeClr val="tx1"/>
                </a:solidFill>
                <a:latin typeface="+mn-lt"/>
                <a:ea typeface="+mn-ea"/>
                <a:cs typeface="+mn-cs"/>
              </a:rPr>
              <a:t> u</a:t>
            </a:r>
            <a:r>
              <a:rPr lang="en-US" sz="1200" kern="1200" dirty="0">
                <a:solidFill>
                  <a:schemeClr val="tx1"/>
                </a:solidFill>
                <a:latin typeface="+mn-lt"/>
                <a:ea typeface="+mn-ea"/>
                <a:cs typeface="+mn-cs"/>
              </a:rPr>
              <a:t>se these 5 numbers to construct the </a:t>
            </a:r>
            <a:r>
              <a:rPr lang="en-US" sz="1200" kern="1200" dirty="0" err="1">
                <a:solidFill>
                  <a:schemeClr val="tx1"/>
                </a:solidFill>
                <a:latin typeface="+mn-lt"/>
                <a:ea typeface="+mn-ea"/>
                <a:cs typeface="+mn-cs"/>
              </a:rPr>
              <a:t>boxplot</a:t>
            </a:r>
            <a:r>
              <a:rPr lang="en-US" sz="1200" kern="1200" dirty="0">
                <a:solidFill>
                  <a:schemeClr val="tx1"/>
                </a:solidFill>
                <a:latin typeface="+mn-lt"/>
                <a:ea typeface="+mn-ea"/>
                <a:cs typeface="+mn-cs"/>
              </a:rPr>
              <a:t>.  The quartiles form the edges of the “box,” the median is a line inside the box, and the max and min are attached to the sides of the box with “whiskers.”  Thus this graph is sometimes called a box-and-whisker plot.</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Discuss how to find shape, center and spread from the </a:t>
            </a:r>
            <a:r>
              <a:rPr lang="en-US" sz="1200" kern="1200" dirty="0" err="1">
                <a:solidFill>
                  <a:schemeClr val="tx1"/>
                </a:solidFill>
                <a:latin typeface="+mn-lt"/>
                <a:ea typeface="+mn-ea"/>
                <a:cs typeface="+mn-cs"/>
              </a:rPr>
              <a:t>boxplot</a:t>
            </a:r>
            <a:r>
              <a:rPr lang="en-US" sz="1200" kern="1200" dirty="0">
                <a:solidFill>
                  <a:schemeClr val="tx1"/>
                </a:solidFill>
                <a:latin typeface="+mn-lt"/>
                <a:ea typeface="+mn-ea"/>
                <a:cs typeface="+mn-cs"/>
              </a:rPr>
              <a:t>.  For example:</a:t>
            </a:r>
            <a:r>
              <a:rPr lang="en-US" sz="1200" kern="1200" baseline="0" dirty="0">
                <a:solidFill>
                  <a:schemeClr val="tx1"/>
                </a:solidFill>
                <a:latin typeface="+mn-lt"/>
                <a:ea typeface="+mn-ea"/>
                <a:cs typeface="+mn-cs"/>
              </a:rPr>
              <a:t>  T</a:t>
            </a:r>
            <a:r>
              <a:rPr lang="en-US" sz="1200" kern="1200" dirty="0">
                <a:solidFill>
                  <a:schemeClr val="tx1"/>
                </a:solidFill>
                <a:latin typeface="+mn-lt"/>
                <a:ea typeface="+mn-ea"/>
                <a:cs typeface="+mn-cs"/>
              </a:rPr>
              <a:t>he shape of our buttons distribution is skewed right since the right whisker is a lot longer than the left whisker.  The center is the line in the middle of the box that corresponds to the median.  For</a:t>
            </a:r>
            <a:r>
              <a:rPr lang="en-US" sz="1200" kern="1200" baseline="0" dirty="0">
                <a:solidFill>
                  <a:schemeClr val="tx1"/>
                </a:solidFill>
                <a:latin typeface="+mn-lt"/>
                <a:ea typeface="+mn-ea"/>
                <a:cs typeface="+mn-cs"/>
              </a:rPr>
              <a:t> the s</a:t>
            </a:r>
            <a:r>
              <a:rPr lang="en-US" sz="1200" kern="1200" dirty="0">
                <a:solidFill>
                  <a:schemeClr val="tx1"/>
                </a:solidFill>
                <a:latin typeface="+mn-lt"/>
                <a:ea typeface="+mn-ea"/>
                <a:cs typeface="+mn-cs"/>
              </a:rPr>
              <a:t>pread</a:t>
            </a:r>
            <a:r>
              <a:rPr lang="en-US" sz="1200" kern="1200" baseline="0" dirty="0">
                <a:solidFill>
                  <a:schemeClr val="tx1"/>
                </a:solidFill>
                <a:latin typeface="+mn-lt"/>
                <a:ea typeface="+mn-ea"/>
                <a:cs typeface="+mn-cs"/>
              </a:rPr>
              <a:t> we can easily see how far out each whisker reaches (the range). We can also look at the length of the box.  To find the length, we can subtract Q3 – Q1.  This difference is known as the interquartile range (IQR for short), because it measures how spread out the quartiles are.</a:t>
            </a:r>
          </a:p>
        </p:txBody>
      </p:sp>
      <p:sp>
        <p:nvSpPr>
          <p:cNvPr id="4" name="Slide Number Placeholder 3"/>
          <p:cNvSpPr>
            <a:spLocks noGrp="1"/>
          </p:cNvSpPr>
          <p:nvPr>
            <p:ph type="sldNum" sz="quarter" idx="10"/>
          </p:nvPr>
        </p:nvSpPr>
        <p:spPr/>
        <p:txBody>
          <a:bodyPr/>
          <a:lstStyle/>
          <a:p>
            <a:fld id="{13417650-7C82-4C3A-AB2B-724CA282C2C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a:t>
            </a:r>
            <a:r>
              <a:rPr lang="en-US" baseline="0" dirty="0"/>
              <a:t> students how to c</a:t>
            </a:r>
            <a:r>
              <a:rPr lang="en-US" dirty="0"/>
              <a:t>onstruct the </a:t>
            </a:r>
            <a:r>
              <a:rPr lang="en-US" dirty="0" err="1"/>
              <a:t>boxplot</a:t>
            </a:r>
            <a:r>
              <a:rPr lang="en-US" dirty="0"/>
              <a:t> on the calculator.  Note that there are two types of boxplots to choose from on the calculator – one shows outliers, the other doesn’t.   The one that shows outliers is called a modified </a:t>
            </a:r>
            <a:r>
              <a:rPr lang="en-US" dirty="0" err="1"/>
              <a:t>boxplot</a:t>
            </a:r>
            <a:r>
              <a:rPr lang="en-US" dirty="0"/>
              <a:t>.</a:t>
            </a:r>
            <a:r>
              <a:rPr lang="en-US" baseline="0" dirty="0"/>
              <a:t>  (Note:  If the button data does not have an outlier, make one up to add into the data for the following discussion – Betty Button who is wearing 65 buttons on her outfit today!)</a:t>
            </a:r>
            <a:endParaRPr lang="en-US" dirty="0"/>
          </a:p>
          <a:p>
            <a:endParaRPr lang="en-US" dirty="0"/>
          </a:p>
        </p:txBody>
      </p:sp>
      <p:sp>
        <p:nvSpPr>
          <p:cNvPr id="4" name="Slide Number Placeholder 3"/>
          <p:cNvSpPr>
            <a:spLocks noGrp="1"/>
          </p:cNvSpPr>
          <p:nvPr>
            <p:ph type="sldNum" sz="quarter" idx="10"/>
          </p:nvPr>
        </p:nvSpPr>
        <p:spPr/>
        <p:txBody>
          <a:bodyPr/>
          <a:lstStyle/>
          <a:p>
            <a:fld id="{200D7B9B-FE4D-4B9D-A57E-D5B0B2216A1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 students</a:t>
            </a:r>
            <a:r>
              <a:rPr lang="en-US" baseline="0" dirty="0"/>
              <a:t> make the histogram of the button data in the calculator.  Set the window to match the scale used for the </a:t>
            </a:r>
            <a:r>
              <a:rPr lang="en-US" baseline="0" dirty="0" err="1"/>
              <a:t>boxplot</a:t>
            </a:r>
            <a:r>
              <a:rPr lang="en-US" baseline="0" dirty="0"/>
              <a:t>.  Discuss the similarities and differences between the two types of graphs.  Ask questions like:  Which graph shows the distribution of the data set better?  Which features are shown better by each graph?  Which one shows the center of the data better?  (These questions don’t necessarily have a “right” answer!)</a:t>
            </a:r>
            <a:endParaRPr lang="en-US" dirty="0"/>
          </a:p>
        </p:txBody>
      </p:sp>
      <p:sp>
        <p:nvSpPr>
          <p:cNvPr id="4" name="Slide Number Placeholder 3"/>
          <p:cNvSpPr>
            <a:spLocks noGrp="1"/>
          </p:cNvSpPr>
          <p:nvPr>
            <p:ph type="sldNum" sz="quarter" idx="10"/>
          </p:nvPr>
        </p:nvSpPr>
        <p:spPr/>
        <p:txBody>
          <a:bodyPr/>
          <a:lstStyle/>
          <a:p>
            <a:fld id="{13417650-7C82-4C3A-AB2B-724CA282C2C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xfrm>
            <a:off x="609600" y="4267200"/>
            <a:ext cx="5486400" cy="4114800"/>
          </a:xfrm>
          <a:noFill/>
        </p:spPr>
        <p:txBody>
          <a:bodyPr/>
          <a:lstStyle/>
          <a:p>
            <a:r>
              <a:rPr lang="en-US" dirty="0"/>
              <a:t>So how does the calculator decide whether a data value is an outlier or not?</a:t>
            </a:r>
          </a:p>
          <a:p>
            <a:endParaRPr lang="en-US" dirty="0"/>
          </a:p>
          <a:p>
            <a:r>
              <a:rPr lang="en-US" dirty="0"/>
              <a:t>  </a:t>
            </a:r>
          </a:p>
          <a:p>
            <a:r>
              <a:rPr lang="en-US" dirty="0"/>
              <a:t> </a:t>
            </a:r>
          </a:p>
        </p:txBody>
      </p:sp>
      <p:sp>
        <p:nvSpPr>
          <p:cNvPr id="48131" name="Slide Number Placeholder 3"/>
          <p:cNvSpPr>
            <a:spLocks noGrp="1"/>
          </p:cNvSpPr>
          <p:nvPr>
            <p:ph type="sldNum" sz="quarter" idx="5"/>
          </p:nvPr>
        </p:nvSpPr>
        <p:spPr bwMode="auto">
          <a:noFill/>
          <a:ln>
            <a:miter lim="800000"/>
            <a:headEnd/>
            <a:tailEnd/>
          </a:ln>
        </p:spPr>
        <p:txBody>
          <a:bodyPr/>
          <a:lstStyle/>
          <a:p>
            <a:fld id="{412D08DA-6FD9-46AC-9C48-540B8C9045C7}"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lstStyle/>
          <a:p>
            <a:r>
              <a:rPr lang="en-US" dirty="0"/>
              <a:t>In order to talk about outliers, we need to first talk about how much</a:t>
            </a:r>
            <a:r>
              <a:rPr lang="en-US" baseline="0" dirty="0"/>
              <a:t> the data varies near the center of the distribution.  So we find the</a:t>
            </a:r>
            <a:r>
              <a:rPr lang="en-US" dirty="0"/>
              <a:t> Interquartile Range. As a measure of spread, the IQR tells us how spread out the middle 50% of the data is.  So we use this as a basis to determine how far out a value needs to be in order to be called an outlier.  What is the IQR for our data?</a:t>
            </a:r>
          </a:p>
        </p:txBody>
      </p:sp>
      <p:sp>
        <p:nvSpPr>
          <p:cNvPr id="41987" name="Slide Number Placeholder 3"/>
          <p:cNvSpPr>
            <a:spLocks noGrp="1"/>
          </p:cNvSpPr>
          <p:nvPr>
            <p:ph type="sldNum" sz="quarter" idx="5"/>
          </p:nvPr>
        </p:nvSpPr>
        <p:spPr bwMode="auto">
          <a:noFill/>
          <a:ln>
            <a:miter lim="800000"/>
            <a:headEnd/>
            <a:tailEnd/>
          </a:ln>
        </p:spPr>
        <p:txBody>
          <a:bodyPr/>
          <a:lstStyle/>
          <a:p>
            <a:fld id="{A5DDA4D8-D087-4A8E-860F-D11996AFABC8}"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Statisticians devised what is called the 1.5IQR rule to identify outliers.</a:t>
            </a:r>
          </a:p>
          <a:p>
            <a:r>
              <a:rPr lang="en-US" dirty="0"/>
              <a:t>The first step is to calculate the IQR, which we just did.</a:t>
            </a:r>
          </a:p>
          <a:p>
            <a:r>
              <a:rPr lang="en-US" dirty="0"/>
              <a:t>Then we multiply the IQR by 1.5.  What is this amount?</a:t>
            </a:r>
          </a:p>
          <a:p>
            <a:r>
              <a:rPr lang="en-US" dirty="0"/>
              <a:t>Add this number to Q3.  Any value above this amount is considered an outlier.  Do we have any high outliers?</a:t>
            </a:r>
          </a:p>
          <a:p>
            <a:r>
              <a:rPr lang="en-US" dirty="0"/>
              <a:t>Then subtract that number from Q1.  Any value below this amount is an outlier.  Do we have any low outliers?</a:t>
            </a:r>
          </a:p>
          <a:p>
            <a:r>
              <a:rPr lang="en-US" dirty="0"/>
              <a:t>Why 1.5?  John </a:t>
            </a:r>
            <a:r>
              <a:rPr lang="en-US" dirty="0" err="1"/>
              <a:t>Tukey</a:t>
            </a:r>
            <a:r>
              <a:rPr lang="en-US" dirty="0"/>
              <a:t>, the statistician who devised this rule, is quoted as saying that “one was not enough and two was too many. “ </a:t>
            </a:r>
          </a:p>
          <a:p>
            <a:endParaRPr lang="en-US" dirty="0"/>
          </a:p>
          <a:p>
            <a:endParaRPr lang="en-US" dirty="0"/>
          </a:p>
        </p:txBody>
      </p:sp>
      <p:sp>
        <p:nvSpPr>
          <p:cNvPr id="4" name="Slide Number Placeholder 3"/>
          <p:cNvSpPr>
            <a:spLocks noGrp="1"/>
          </p:cNvSpPr>
          <p:nvPr>
            <p:ph type="sldNum" sz="quarter" idx="10"/>
          </p:nvPr>
        </p:nvSpPr>
        <p:spPr/>
        <p:txBody>
          <a:bodyPr/>
          <a:lstStyle/>
          <a:p>
            <a:fld id="{200D7B9B-FE4D-4B9D-A57E-D5B0B2216A1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536084-8C61-4FA4-8109-EE93D0B9A5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9BAE76-808E-4615-AAAD-25999D04FC3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8E592A-5BE8-47C6-9899-DF59F26D832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FE12CB-C702-46AA-80B5-FA142A39F0D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A62AE2-6DF8-4A78-B75F-D261149D57F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696988-605B-4F58-8304-429372528B3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4B6A273-BD2B-43A3-BE9A-03BC20D051E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FAB8D2C-2B2B-43DE-9070-C21DC4C83E0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0AFCF4C-807D-47DA-98B9-261257D865F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FAF0F75-49EA-40DE-87B0-5053341A9C7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531229-5245-4478-9DC0-225C9247F94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0D1BC49-F9D8-40F4-B2E7-E7BA28A4710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8.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609600"/>
            <a:ext cx="8686800" cy="2763838"/>
          </a:xfrm>
        </p:spPr>
        <p:txBody>
          <a:bodyPr>
            <a:normAutofit fontScale="90000"/>
          </a:bodyPr>
          <a:lstStyle/>
          <a:p>
            <a:pPr>
              <a:defRPr/>
            </a:pPr>
            <a:r>
              <a:rPr lang="en-US" dirty="0"/>
              <a:t>Common Core Math I </a:t>
            </a:r>
            <a:br>
              <a:rPr lang="en-US" dirty="0"/>
            </a:br>
            <a:r>
              <a:rPr lang="en-US" dirty="0"/>
              <a:t>Unit 2:  One-Variable Statistics</a:t>
            </a:r>
            <a:br>
              <a:rPr lang="en-US" dirty="0"/>
            </a:br>
            <a:r>
              <a:rPr lang="en-US" sz="4000" dirty="0"/>
              <a:t>Boxplots, Interquartile Range, and Outliers; </a:t>
            </a:r>
            <a:br>
              <a:rPr lang="en-US" sz="4000" dirty="0"/>
            </a:br>
            <a:r>
              <a:rPr lang="en-US" sz="4000" dirty="0"/>
              <a:t>Choosing Appropriate Measures</a:t>
            </a:r>
          </a:p>
        </p:txBody>
      </p:sp>
      <p:pic>
        <p:nvPicPr>
          <p:cNvPr id="7171" name="Picture 4" descr="j0339914[1]"/>
          <p:cNvPicPr>
            <a:picLocks noGrp="1" noChangeAspect="1" noChangeArrowheads="1"/>
          </p:cNvPicPr>
          <p:nvPr>
            <p:ph type="subTitle" idx="1"/>
          </p:nvPr>
        </p:nvPicPr>
        <p:blipFill>
          <a:blip r:embed="rId2" cstate="print"/>
          <a:srcRect/>
          <a:stretch>
            <a:fillRect/>
          </a:stretch>
        </p:blipFill>
        <p:spPr>
          <a:xfrm>
            <a:off x="2667000" y="3505200"/>
            <a:ext cx="3124200" cy="2459038"/>
          </a:xfr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p:cNvPicPr>
            <a:picLocks noChangeArrowheads="1"/>
          </p:cNvPicPr>
          <p:nvPr/>
        </p:nvPicPr>
        <p:blipFill>
          <a:blip r:embed="rId3" cstate="print"/>
          <a:srcRect/>
          <a:stretch>
            <a:fillRect/>
          </a:stretch>
        </p:blipFill>
        <p:spPr bwMode="auto">
          <a:xfrm>
            <a:off x="977900" y="1506538"/>
            <a:ext cx="7186613" cy="3825875"/>
          </a:xfrm>
          <a:prstGeom prst="rect">
            <a:avLst/>
          </a:prstGeom>
          <a:noFill/>
          <a:ln w="25400">
            <a:noFill/>
            <a:miter lim="800000"/>
            <a:headEnd/>
            <a:tailEnd/>
          </a:ln>
        </p:spPr>
      </p:pic>
      <p:sp>
        <p:nvSpPr>
          <p:cNvPr id="3" name="Rectangle 2"/>
          <p:cNvSpPr>
            <a:spLocks noChangeArrowheads="1"/>
          </p:cNvSpPr>
          <p:nvPr/>
        </p:nvSpPr>
        <p:spPr bwMode="auto">
          <a:xfrm>
            <a:off x="3762375" y="1651000"/>
            <a:ext cx="1498600" cy="731838"/>
          </a:xfrm>
          <a:prstGeom prst="rect">
            <a:avLst/>
          </a:prstGeom>
          <a:noFill/>
          <a:ln w="38100">
            <a:solidFill>
              <a:srgbClr val="FFC0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4" name="Rectangle 3"/>
          <p:cNvSpPr>
            <a:spLocks noChangeArrowheads="1"/>
          </p:cNvSpPr>
          <p:nvPr/>
        </p:nvSpPr>
        <p:spPr bwMode="auto">
          <a:xfrm>
            <a:off x="5246688" y="2911475"/>
            <a:ext cx="1498600" cy="731838"/>
          </a:xfrm>
          <a:prstGeom prst="rect">
            <a:avLst/>
          </a:prstGeom>
          <a:noFill/>
          <a:ln w="38100">
            <a:solidFill>
              <a:srgbClr val="FFC0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Rectangle 4"/>
          <p:cNvSpPr>
            <a:spLocks noChangeArrowheads="1"/>
          </p:cNvSpPr>
          <p:nvPr/>
        </p:nvSpPr>
        <p:spPr bwMode="auto">
          <a:xfrm>
            <a:off x="2293938" y="2911475"/>
            <a:ext cx="1498600" cy="731838"/>
          </a:xfrm>
          <a:prstGeom prst="rect">
            <a:avLst/>
          </a:prstGeom>
          <a:noFill/>
          <a:ln w="38100">
            <a:solidFill>
              <a:srgbClr val="FFC000"/>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TextBox 5"/>
          <p:cNvSpPr txBox="1"/>
          <p:nvPr/>
        </p:nvSpPr>
        <p:spPr>
          <a:xfrm>
            <a:off x="304800" y="304800"/>
            <a:ext cx="8458200" cy="646331"/>
          </a:xfrm>
          <a:prstGeom prst="rect">
            <a:avLst/>
          </a:prstGeom>
          <a:noFill/>
        </p:spPr>
        <p:txBody>
          <a:bodyPr wrap="square" rtlCol="0">
            <a:spAutoFit/>
          </a:bodyPr>
          <a:lstStyle/>
          <a:p>
            <a:pPr algn="ctr"/>
            <a:r>
              <a:rPr lang="en-US" sz="3600" dirty="0"/>
              <a:t>Finding Outliers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a:t>Interpreting Measures of Spread</a:t>
            </a:r>
          </a:p>
        </p:txBody>
      </p:sp>
      <p:sp>
        <p:nvSpPr>
          <p:cNvPr id="1028" name="Rectangle 3"/>
          <p:cNvSpPr>
            <a:spLocks noGrp="1" noChangeArrowheads="1"/>
          </p:cNvSpPr>
          <p:nvPr>
            <p:ph idx="1"/>
          </p:nvPr>
        </p:nvSpPr>
        <p:spPr>
          <a:xfrm>
            <a:off x="457200" y="1676400"/>
            <a:ext cx="8229600" cy="4525963"/>
          </a:xfrm>
        </p:spPr>
        <p:txBody>
          <a:bodyPr/>
          <a:lstStyle/>
          <a:p>
            <a:pPr eaLnBrk="1" hangingPunct="1"/>
            <a:r>
              <a:rPr lang="en-US" b="1" dirty="0"/>
              <a:t>Range:</a:t>
            </a:r>
            <a:r>
              <a:rPr lang="en-US" dirty="0"/>
              <a:t> max – min; spread of the entire data set – sensitive to outliers </a:t>
            </a:r>
          </a:p>
          <a:p>
            <a:pPr eaLnBrk="1" hangingPunct="1"/>
            <a:r>
              <a:rPr lang="en-US" b="1" dirty="0"/>
              <a:t>IQR:</a:t>
            </a:r>
            <a:r>
              <a:rPr lang="en-US" dirty="0"/>
              <a:t> Q</a:t>
            </a:r>
            <a:r>
              <a:rPr lang="en-US" baseline="-25000" dirty="0"/>
              <a:t>3 </a:t>
            </a:r>
            <a:r>
              <a:rPr lang="en-US" dirty="0"/>
              <a:t>– Q</a:t>
            </a:r>
            <a:r>
              <a:rPr lang="en-US" baseline="-25000" dirty="0"/>
              <a:t>1</a:t>
            </a:r>
            <a:r>
              <a:rPr lang="en-US" dirty="0"/>
              <a:t>; spread of the middle 50% of the data – not sensitive to outliers</a:t>
            </a:r>
          </a:p>
          <a:p>
            <a:pPr eaLnBrk="1" hangingPunct="1"/>
            <a:r>
              <a:rPr lang="en-US" b="1" dirty="0"/>
              <a:t>Standard Deviation:</a:t>
            </a:r>
            <a:r>
              <a:rPr lang="en-US" dirty="0"/>
              <a:t>  </a:t>
            </a:r>
          </a:p>
          <a:p>
            <a:pPr eaLnBrk="1" hangingPunct="1">
              <a:buNone/>
            </a:pPr>
            <a:r>
              <a:rPr lang="en-US" dirty="0"/>
              <a:t>                              </a:t>
            </a:r>
          </a:p>
          <a:p>
            <a:pPr eaLnBrk="1" hangingPunct="1">
              <a:buNone/>
            </a:pPr>
            <a:r>
              <a:rPr lang="en-US" dirty="0"/>
              <a:t>    the typical amount that a data value will vary from the mean – sensitive to outliers</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4"/>
          <p:cNvGraphicFramePr>
            <a:graphicFrameLocks noChangeAspect="1"/>
          </p:cNvGraphicFramePr>
          <p:nvPr/>
        </p:nvGraphicFramePr>
        <p:xfrm>
          <a:off x="4465638" y="3733800"/>
          <a:ext cx="2636837" cy="1219200"/>
        </p:xfrm>
        <a:graphic>
          <a:graphicData uri="http://schemas.openxmlformats.org/presentationml/2006/ole">
            <mc:AlternateContent xmlns:mc="http://schemas.openxmlformats.org/markup-compatibility/2006">
              <mc:Choice xmlns:v="urn:schemas-microsoft-com:vml" Requires="v">
                <p:oleObj spid="_x0000_s1028" name="Equation" r:id="rId4" imgW="1117440" imgH="482400" progId="Equation.3">
                  <p:embed/>
                </p:oleObj>
              </mc:Choice>
              <mc:Fallback>
                <p:oleObj name="Equation" r:id="rId4" imgW="1117440" imgH="482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5638" y="3733800"/>
                        <a:ext cx="2636837"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1688"/>
            <a:ext cx="8229600" cy="5487987"/>
          </a:xfrm>
        </p:spPr>
        <p:txBody>
          <a:bodyPr>
            <a:normAutofit lnSpcReduction="10000"/>
          </a:bodyPr>
          <a:lstStyle/>
          <a:p>
            <a:pPr marL="0" indent="0" algn="ctr">
              <a:buFontTx/>
              <a:buNone/>
              <a:defRPr/>
            </a:pPr>
            <a:r>
              <a:rPr lang="en-US" sz="5400" dirty="0"/>
              <a:t>How do you decide whether to use the </a:t>
            </a:r>
            <a:r>
              <a:rPr lang="en-US" sz="5400" dirty="0">
                <a:solidFill>
                  <a:srgbClr val="00B0F0"/>
                </a:solidFill>
              </a:rPr>
              <a:t>mean and standard deviation</a:t>
            </a:r>
            <a:r>
              <a:rPr lang="en-US" sz="5400" dirty="0"/>
              <a:t> or the </a:t>
            </a:r>
            <a:r>
              <a:rPr lang="en-US" sz="5400" dirty="0">
                <a:solidFill>
                  <a:srgbClr val="7030A0"/>
                </a:solidFill>
              </a:rPr>
              <a:t>median and IQR </a:t>
            </a:r>
            <a:r>
              <a:rPr lang="en-US" sz="5400" dirty="0"/>
              <a:t>to summarize the data numerically?</a:t>
            </a:r>
          </a:p>
          <a:p>
            <a:pPr marL="0" indent="0" algn="ctr">
              <a:buFontTx/>
              <a:buNone/>
              <a:defRPr/>
            </a:pPr>
            <a:r>
              <a:rPr lang="en-US" sz="5400" dirty="0">
                <a:solidFill>
                  <a:srgbClr val="FF0000"/>
                </a:solidFill>
              </a:rPr>
              <a:t>Outliers</a:t>
            </a:r>
          </a:p>
          <a:p>
            <a:pPr marL="0" indent="0" algn="ctr">
              <a:buFontTx/>
              <a:buNone/>
              <a:defRPr/>
            </a:pPr>
            <a:endParaRPr lang="en-US" sz="5400" dirty="0"/>
          </a:p>
          <a:p>
            <a:pPr marL="0" indent="0" algn="ctr">
              <a:buFontTx/>
              <a:buNone/>
              <a:defRPr/>
            </a:pP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Practice!</a:t>
            </a:r>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dirty="0"/>
              <a:t>Below is a stem and leaf plot of the amount of money spent by 25 shoppers at a grocery store.  </a:t>
            </a:r>
          </a:p>
          <a:p>
            <a:pPr>
              <a:buNone/>
            </a:pPr>
            <a:endParaRPr lang="en-US" dirty="0"/>
          </a:p>
          <a:p>
            <a:pPr>
              <a:buNone/>
            </a:pPr>
            <a:endParaRPr lang="en-US" dirty="0"/>
          </a:p>
        </p:txBody>
      </p:sp>
      <p:graphicFrame>
        <p:nvGraphicFramePr>
          <p:cNvPr id="4" name="Table 3"/>
          <p:cNvGraphicFramePr>
            <a:graphicFrameLocks noGrp="1"/>
          </p:cNvGraphicFramePr>
          <p:nvPr/>
        </p:nvGraphicFramePr>
        <p:xfrm>
          <a:off x="762000" y="2438400"/>
          <a:ext cx="2971800" cy="4145280"/>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Stem</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Leaf</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2000" dirty="0"/>
                        <a:t>0</a:t>
                      </a:r>
                    </a:p>
                    <a:p>
                      <a:pPr algn="r"/>
                      <a:r>
                        <a:rPr lang="en-US" sz="2000" dirty="0"/>
                        <a:t>1</a:t>
                      </a:r>
                    </a:p>
                    <a:p>
                      <a:pPr algn="r"/>
                      <a:r>
                        <a:rPr lang="en-US" sz="2000" dirty="0"/>
                        <a:t>2</a:t>
                      </a:r>
                    </a:p>
                    <a:p>
                      <a:pPr algn="r"/>
                      <a:r>
                        <a:rPr lang="en-US" sz="2000" dirty="0"/>
                        <a:t>3</a:t>
                      </a:r>
                    </a:p>
                    <a:p>
                      <a:pPr algn="r"/>
                      <a:r>
                        <a:rPr lang="en-US" sz="2000" dirty="0"/>
                        <a:t>4</a:t>
                      </a:r>
                    </a:p>
                    <a:p>
                      <a:pPr algn="r"/>
                      <a:r>
                        <a:rPr lang="en-US" sz="2000" dirty="0"/>
                        <a:t>5</a:t>
                      </a:r>
                    </a:p>
                    <a:p>
                      <a:pPr algn="r"/>
                      <a:r>
                        <a:rPr lang="en-US" sz="2000" dirty="0"/>
                        <a:t>6</a:t>
                      </a:r>
                    </a:p>
                    <a:p>
                      <a:pPr algn="r"/>
                      <a:r>
                        <a:rPr lang="en-US" sz="2000" dirty="0"/>
                        <a:t>7</a:t>
                      </a:r>
                    </a:p>
                    <a:p>
                      <a:pPr algn="r"/>
                      <a:r>
                        <a:rPr lang="en-US" sz="2000" dirty="0"/>
                        <a:t>8</a:t>
                      </a:r>
                    </a:p>
                    <a:p>
                      <a:pPr algn="r"/>
                      <a:r>
                        <a:rPr lang="en-US" sz="2000" dirty="0"/>
                        <a:t>9</a:t>
                      </a:r>
                    </a:p>
                    <a:p>
                      <a:pPr algn="r"/>
                      <a:r>
                        <a:rPr lang="en-US" sz="2000" dirty="0"/>
                        <a:t>10</a:t>
                      </a:r>
                    </a:p>
                    <a:p>
                      <a:pPr algn="r"/>
                      <a:r>
                        <a:rPr lang="en-US" sz="2000" dirty="0"/>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a:t>3  6  </a:t>
                      </a:r>
                    </a:p>
                    <a:p>
                      <a:r>
                        <a:rPr lang="en-US" sz="2000" dirty="0"/>
                        <a:t>0  1  7  8  9</a:t>
                      </a:r>
                    </a:p>
                    <a:p>
                      <a:r>
                        <a:rPr lang="en-US" sz="2000" dirty="0"/>
                        <a:t>0  0  3  6  8</a:t>
                      </a:r>
                    </a:p>
                    <a:p>
                      <a:r>
                        <a:rPr lang="en-US" sz="2000" dirty="0"/>
                        <a:t>1  3  4  7</a:t>
                      </a:r>
                    </a:p>
                    <a:p>
                      <a:r>
                        <a:rPr lang="en-US" sz="2000" dirty="0"/>
                        <a:t>2  5  5</a:t>
                      </a:r>
                    </a:p>
                    <a:p>
                      <a:r>
                        <a:rPr lang="en-US" sz="2000" dirty="0"/>
                        <a:t>0  </a:t>
                      </a:r>
                      <a:br>
                        <a:rPr lang="en-US" sz="2000" dirty="0"/>
                      </a:br>
                      <a:r>
                        <a:rPr lang="en-US" sz="2000" dirty="0"/>
                        <a:t>5</a:t>
                      </a:r>
                    </a:p>
                    <a:p>
                      <a:r>
                        <a:rPr lang="en-US" sz="2000" dirty="0"/>
                        <a:t>2  6</a:t>
                      </a:r>
                    </a:p>
                    <a:p>
                      <a:endParaRPr lang="en-US" sz="2000" dirty="0"/>
                    </a:p>
                    <a:p>
                      <a:r>
                        <a:rPr lang="en-US" sz="2000" dirty="0"/>
                        <a:t>7</a:t>
                      </a:r>
                    </a:p>
                    <a:p>
                      <a:endParaRPr lang="en-US" sz="2000" dirty="0"/>
                    </a:p>
                    <a:p>
                      <a:r>
                        <a:rPr lang="en-US" sz="2000" dirty="0"/>
                        <a:t>3</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pic>
        <p:nvPicPr>
          <p:cNvPr id="34818" name="Picture 2" descr="https://encrypted-tbn1.google.com/images?q=tbn:ANd9GcRF9iEJjmvC1CI1hQrpDdDMBlC5PO__c1MTNahYe7rruE7qQWEn"/>
          <p:cNvPicPr>
            <a:picLocks noChangeAspect="1" noChangeArrowheads="1"/>
          </p:cNvPicPr>
          <p:nvPr/>
        </p:nvPicPr>
        <p:blipFill>
          <a:blip r:embed="rId3" cstate="print"/>
          <a:srcRect/>
          <a:stretch>
            <a:fillRect/>
          </a:stretch>
        </p:blipFill>
        <p:spPr bwMode="auto">
          <a:xfrm>
            <a:off x="4572000" y="2667000"/>
            <a:ext cx="4067119" cy="2590800"/>
          </a:xfrm>
          <a:prstGeom prst="rect">
            <a:avLst/>
          </a:prstGeom>
          <a:noFill/>
        </p:spPr>
      </p:pic>
      <p:sp>
        <p:nvSpPr>
          <p:cNvPr id="6" name="TextBox 5"/>
          <p:cNvSpPr txBox="1"/>
          <p:nvPr/>
        </p:nvSpPr>
        <p:spPr>
          <a:xfrm>
            <a:off x="3505200" y="5486400"/>
            <a:ext cx="1700530" cy="400110"/>
          </a:xfrm>
          <a:prstGeom prst="rect">
            <a:avLst/>
          </a:prstGeom>
          <a:noFill/>
        </p:spPr>
        <p:txBody>
          <a:bodyPr wrap="none" rtlCol="0">
            <a:spAutoFit/>
          </a:bodyPr>
          <a:lstStyle/>
          <a:p>
            <a:r>
              <a:rPr lang="en-US" sz="2000" b="1" dirty="0">
                <a:latin typeface="+mn-lt"/>
              </a:rPr>
              <a:t>Key:  4</a:t>
            </a:r>
            <a:r>
              <a:rPr lang="en-US" sz="2000" b="1" dirty="0">
                <a:latin typeface="+mn-lt"/>
                <a:sym typeface="Symbol"/>
              </a:rPr>
              <a:t>2 = $42</a:t>
            </a:r>
            <a:endParaRPr lang="en-US" sz="2000" b="1"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Practice!</a:t>
            </a:r>
          </a:p>
        </p:txBody>
      </p:sp>
      <p:sp>
        <p:nvSpPr>
          <p:cNvPr id="3" name="Content Placeholder 2"/>
          <p:cNvSpPr>
            <a:spLocks noGrp="1"/>
          </p:cNvSpPr>
          <p:nvPr>
            <p:ph idx="1"/>
          </p:nvPr>
        </p:nvSpPr>
        <p:spPr>
          <a:xfrm>
            <a:off x="4114800" y="1295400"/>
            <a:ext cx="4572000" cy="4525963"/>
          </a:xfrm>
        </p:spPr>
        <p:txBody>
          <a:bodyPr>
            <a:normAutofit fontScale="85000" lnSpcReduction="20000"/>
          </a:bodyPr>
          <a:lstStyle/>
          <a:p>
            <a:pPr marL="514350" lvl="1" indent="-514350">
              <a:buFont typeface="+mj-lt"/>
              <a:buAutoNum type="alphaLcParenR"/>
            </a:pPr>
            <a:r>
              <a:rPr lang="en-US" dirty="0"/>
              <a:t>Calculate the mean and median.</a:t>
            </a:r>
          </a:p>
          <a:p>
            <a:pPr marL="514350" lvl="1" indent="-514350">
              <a:buFont typeface="+mj-lt"/>
              <a:buAutoNum type="alphaLcParenR"/>
            </a:pPr>
            <a:r>
              <a:rPr lang="en-US" dirty="0"/>
              <a:t>Calculate the lower and upper quartiles and IQR.</a:t>
            </a:r>
          </a:p>
          <a:p>
            <a:pPr marL="514350" lvl="1" indent="-514350">
              <a:buFont typeface="+mj-lt"/>
              <a:buAutoNum type="alphaLcParenR"/>
            </a:pPr>
            <a:r>
              <a:rPr lang="en-US" dirty="0"/>
              <a:t>Determine which, if any, values are outliers.</a:t>
            </a:r>
          </a:p>
          <a:p>
            <a:pPr marL="514350" lvl="1" indent="-514350">
              <a:buFont typeface="+mj-lt"/>
              <a:buAutoNum type="alphaLcParenR"/>
            </a:pPr>
            <a:r>
              <a:rPr lang="en-US" dirty="0"/>
              <a:t>Write several sentences to describe this data set in context.</a:t>
            </a:r>
          </a:p>
          <a:p>
            <a:pPr marL="514350" lvl="1" indent="-514350">
              <a:buFont typeface="+mj-lt"/>
              <a:buAutoNum type="alphaLcParenR"/>
            </a:pPr>
            <a:r>
              <a:rPr lang="en-US" dirty="0"/>
              <a:t>Name some factors that might account for the extreme values, and the much lower measure of center.</a:t>
            </a:r>
          </a:p>
          <a:p>
            <a:pPr marL="0" indent="0">
              <a:buNone/>
            </a:pPr>
            <a:endParaRPr lang="en-US" dirty="0"/>
          </a:p>
          <a:p>
            <a:pPr>
              <a:buNone/>
            </a:pPr>
            <a:endParaRPr lang="en-US" dirty="0"/>
          </a:p>
          <a:p>
            <a:pPr>
              <a:buNone/>
            </a:pPr>
            <a:endParaRPr lang="en-US" dirty="0"/>
          </a:p>
        </p:txBody>
      </p:sp>
      <p:graphicFrame>
        <p:nvGraphicFramePr>
          <p:cNvPr id="4" name="Table 3"/>
          <p:cNvGraphicFramePr>
            <a:graphicFrameLocks noGrp="1"/>
          </p:cNvGraphicFramePr>
          <p:nvPr/>
        </p:nvGraphicFramePr>
        <p:xfrm>
          <a:off x="685800" y="990600"/>
          <a:ext cx="2971800" cy="4145280"/>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370840">
                <a:tc>
                  <a:txBody>
                    <a:bodyPr/>
                    <a:lstStyle/>
                    <a:p>
                      <a:pPr algn="ctr"/>
                      <a:r>
                        <a:rPr lang="en-US" sz="2000" dirty="0">
                          <a:solidFill>
                            <a:schemeClr val="tx1"/>
                          </a:solidFill>
                        </a:rPr>
                        <a:t>Stem</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rPr>
                        <a:t>Leaf</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2000" dirty="0"/>
                        <a:t>0</a:t>
                      </a:r>
                    </a:p>
                    <a:p>
                      <a:pPr algn="r"/>
                      <a:r>
                        <a:rPr lang="en-US" sz="2000" dirty="0"/>
                        <a:t>1</a:t>
                      </a:r>
                    </a:p>
                    <a:p>
                      <a:pPr algn="r"/>
                      <a:r>
                        <a:rPr lang="en-US" sz="2000" dirty="0"/>
                        <a:t>2</a:t>
                      </a:r>
                    </a:p>
                    <a:p>
                      <a:pPr algn="r"/>
                      <a:r>
                        <a:rPr lang="en-US" sz="2000" dirty="0"/>
                        <a:t>3</a:t>
                      </a:r>
                    </a:p>
                    <a:p>
                      <a:pPr algn="r"/>
                      <a:r>
                        <a:rPr lang="en-US" sz="2000" dirty="0"/>
                        <a:t>4</a:t>
                      </a:r>
                    </a:p>
                    <a:p>
                      <a:pPr algn="r"/>
                      <a:r>
                        <a:rPr lang="en-US" sz="2000" dirty="0"/>
                        <a:t>5</a:t>
                      </a:r>
                    </a:p>
                    <a:p>
                      <a:pPr algn="r"/>
                      <a:r>
                        <a:rPr lang="en-US" sz="2000" dirty="0"/>
                        <a:t>6</a:t>
                      </a:r>
                    </a:p>
                    <a:p>
                      <a:pPr algn="r"/>
                      <a:r>
                        <a:rPr lang="en-US" sz="2000" dirty="0"/>
                        <a:t>7</a:t>
                      </a:r>
                    </a:p>
                    <a:p>
                      <a:pPr algn="r"/>
                      <a:r>
                        <a:rPr lang="en-US" sz="2000" dirty="0"/>
                        <a:t>8</a:t>
                      </a:r>
                    </a:p>
                    <a:p>
                      <a:pPr algn="r"/>
                      <a:r>
                        <a:rPr lang="en-US" sz="2000" dirty="0"/>
                        <a:t>9</a:t>
                      </a:r>
                    </a:p>
                    <a:p>
                      <a:pPr algn="r"/>
                      <a:r>
                        <a:rPr lang="en-US" sz="2000" dirty="0"/>
                        <a:t>10</a:t>
                      </a:r>
                    </a:p>
                    <a:p>
                      <a:pPr algn="r"/>
                      <a:r>
                        <a:rPr lang="en-US" sz="2000" dirty="0"/>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a:t>3  6  </a:t>
                      </a:r>
                    </a:p>
                    <a:p>
                      <a:r>
                        <a:rPr lang="en-US" sz="2000" dirty="0"/>
                        <a:t>0  1  7  8  9</a:t>
                      </a:r>
                    </a:p>
                    <a:p>
                      <a:r>
                        <a:rPr lang="en-US" sz="2000" dirty="0"/>
                        <a:t>0  0  3  6  8</a:t>
                      </a:r>
                    </a:p>
                    <a:p>
                      <a:r>
                        <a:rPr lang="en-US" sz="2000" dirty="0"/>
                        <a:t>1  3  4  7</a:t>
                      </a:r>
                    </a:p>
                    <a:p>
                      <a:r>
                        <a:rPr lang="en-US" sz="2000" dirty="0"/>
                        <a:t>2  5  5</a:t>
                      </a:r>
                    </a:p>
                    <a:p>
                      <a:r>
                        <a:rPr lang="en-US" sz="2000" dirty="0"/>
                        <a:t>0  </a:t>
                      </a:r>
                      <a:br>
                        <a:rPr lang="en-US" sz="2000" dirty="0"/>
                      </a:br>
                      <a:r>
                        <a:rPr lang="en-US" sz="2000" dirty="0"/>
                        <a:t>5</a:t>
                      </a:r>
                    </a:p>
                    <a:p>
                      <a:r>
                        <a:rPr lang="en-US" sz="2000" dirty="0"/>
                        <a:t>2  6</a:t>
                      </a:r>
                    </a:p>
                    <a:p>
                      <a:endParaRPr lang="en-US" sz="2000" dirty="0"/>
                    </a:p>
                    <a:p>
                      <a:r>
                        <a:rPr lang="en-US" sz="2000" dirty="0"/>
                        <a:t>7</a:t>
                      </a:r>
                    </a:p>
                    <a:p>
                      <a:endParaRPr lang="en-US" sz="2000" dirty="0"/>
                    </a:p>
                    <a:p>
                      <a:r>
                        <a:rPr lang="en-US" sz="2000" dirty="0"/>
                        <a:t>3</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6" name="TextBox 5"/>
          <p:cNvSpPr txBox="1"/>
          <p:nvPr/>
        </p:nvSpPr>
        <p:spPr>
          <a:xfrm>
            <a:off x="1219200" y="5334000"/>
            <a:ext cx="1700530" cy="400110"/>
          </a:xfrm>
          <a:prstGeom prst="rect">
            <a:avLst/>
          </a:prstGeom>
          <a:noFill/>
        </p:spPr>
        <p:txBody>
          <a:bodyPr wrap="none" rtlCol="0">
            <a:spAutoFit/>
          </a:bodyPr>
          <a:lstStyle/>
          <a:p>
            <a:r>
              <a:rPr lang="en-US" sz="2000" b="1" dirty="0">
                <a:latin typeface="+mn-lt"/>
              </a:rPr>
              <a:t>Key:  4</a:t>
            </a:r>
            <a:r>
              <a:rPr lang="en-US" sz="2000" b="1" dirty="0">
                <a:latin typeface="+mn-lt"/>
                <a:sym typeface="Symbol"/>
              </a:rPr>
              <a:t>2 = $42</a:t>
            </a:r>
            <a:endParaRPr lang="en-US" sz="2000"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4" name="Picture 4" descr="http://4.bp.blogspot.com/_l4cYKZ_003s/TMrKNcCVI3I/AAAAAAAAAGA/toBkIeuw9Zo/s1600/boxplot-2.JPG"/>
          <p:cNvPicPr>
            <a:picLocks noChangeAspect="1" noChangeArrowheads="1"/>
          </p:cNvPicPr>
          <p:nvPr/>
        </p:nvPicPr>
        <p:blipFill>
          <a:blip r:embed="rId3" cstate="print"/>
          <a:srcRect/>
          <a:stretch>
            <a:fillRect/>
          </a:stretch>
        </p:blipFill>
        <p:spPr bwMode="auto">
          <a:xfrm>
            <a:off x="2286000" y="4844188"/>
            <a:ext cx="4572000" cy="1937612"/>
          </a:xfrm>
          <a:prstGeom prst="rect">
            <a:avLst/>
          </a:prstGeom>
          <a:noFill/>
        </p:spPr>
      </p:pic>
      <p:sp>
        <p:nvSpPr>
          <p:cNvPr id="12292" name="Rectangle 4"/>
          <p:cNvSpPr>
            <a:spLocks noGrp="1" noChangeArrowheads="1"/>
          </p:cNvSpPr>
          <p:nvPr>
            <p:ph sz="half" idx="2"/>
          </p:nvPr>
        </p:nvSpPr>
        <p:spPr>
          <a:xfrm>
            <a:off x="1295400" y="1189037"/>
            <a:ext cx="6324600" cy="4983163"/>
          </a:xfrm>
        </p:spPr>
        <p:txBody>
          <a:bodyPr numCol="2"/>
          <a:lstStyle/>
          <a:p>
            <a:pPr eaLnBrk="1" hangingPunct="1">
              <a:buFontTx/>
              <a:buNone/>
            </a:pPr>
            <a:r>
              <a:rPr lang="en-US" u="sng" dirty="0"/>
              <a:t>Quantitative Data</a:t>
            </a:r>
          </a:p>
          <a:p>
            <a:pPr eaLnBrk="1" hangingPunct="1">
              <a:buFontTx/>
              <a:buNone/>
            </a:pPr>
            <a:endParaRPr lang="en-US" u="sng" dirty="0"/>
          </a:p>
          <a:p>
            <a:pPr eaLnBrk="1" hangingPunct="1"/>
            <a:r>
              <a:rPr lang="en-US" dirty="0" err="1"/>
              <a:t>Dotplot</a:t>
            </a:r>
            <a:endParaRPr lang="en-US" dirty="0"/>
          </a:p>
          <a:p>
            <a:pPr eaLnBrk="1" hangingPunct="1"/>
            <a:endParaRPr lang="en-US" dirty="0"/>
          </a:p>
          <a:p>
            <a:pPr eaLnBrk="1" hangingPunct="1">
              <a:buNone/>
            </a:pPr>
            <a:endParaRPr lang="en-US" dirty="0"/>
          </a:p>
          <a:p>
            <a:pPr eaLnBrk="1" hangingPunct="1"/>
            <a:r>
              <a:rPr lang="en-US" dirty="0"/>
              <a:t>Histogram</a:t>
            </a:r>
          </a:p>
          <a:p>
            <a:pPr eaLnBrk="1" hangingPunct="1"/>
            <a:endParaRPr lang="en-US" dirty="0"/>
          </a:p>
          <a:p>
            <a:pPr eaLnBrk="1" hangingPunct="1"/>
            <a:endParaRPr lang="en-US" dirty="0"/>
          </a:p>
          <a:p>
            <a:pPr eaLnBrk="1" hangingPunct="1"/>
            <a:r>
              <a:rPr lang="en-US" dirty="0" err="1"/>
              <a:t>Boxplot</a:t>
            </a:r>
            <a:endParaRPr lang="en-US" dirty="0"/>
          </a:p>
          <a:p>
            <a:pPr eaLnBrk="1" hangingPunct="1">
              <a:buNone/>
            </a:pPr>
            <a:endParaRPr lang="en-US" dirty="0"/>
          </a:p>
          <a:p>
            <a:pPr eaLnBrk="1" hangingPunct="1">
              <a:buFontTx/>
              <a:buNone/>
            </a:pPr>
            <a:endParaRPr lang="en-US" dirty="0"/>
          </a:p>
        </p:txBody>
      </p:sp>
      <p:sp>
        <p:nvSpPr>
          <p:cNvPr id="12290" name="Rectangle 2"/>
          <p:cNvSpPr>
            <a:spLocks noGrp="1" noChangeArrowheads="1"/>
          </p:cNvSpPr>
          <p:nvPr>
            <p:ph type="title"/>
          </p:nvPr>
        </p:nvSpPr>
        <p:spPr>
          <a:xfrm>
            <a:off x="457200" y="0"/>
            <a:ext cx="8229600" cy="1143000"/>
          </a:xfrm>
        </p:spPr>
        <p:txBody>
          <a:bodyPr/>
          <a:lstStyle/>
          <a:p>
            <a:pPr eaLnBrk="1" hangingPunct="1">
              <a:defRPr/>
            </a:pPr>
            <a:r>
              <a:rPr lang="en-US" dirty="0"/>
              <a:t>Describing Data Graphically</a:t>
            </a:r>
          </a:p>
        </p:txBody>
      </p:sp>
      <p:pic>
        <p:nvPicPr>
          <p:cNvPr id="12294" name="Picture 7"/>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3505200" y="3320188"/>
            <a:ext cx="2170445" cy="14827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394" name="Picture 10" descr="http://www.icoachmath.com/image_md/Dot%20plot1.jpg"/>
          <p:cNvPicPr>
            <a:picLocks noChangeAspect="1" noChangeArrowheads="1"/>
          </p:cNvPicPr>
          <p:nvPr/>
        </p:nvPicPr>
        <p:blipFill>
          <a:blip r:embed="rId5" cstate="print"/>
          <a:srcRect/>
          <a:stretch>
            <a:fillRect/>
          </a:stretch>
        </p:blipFill>
        <p:spPr bwMode="auto">
          <a:xfrm>
            <a:off x="3429000" y="1719988"/>
            <a:ext cx="2230428" cy="1282118"/>
          </a:xfrm>
          <a:prstGeom prst="rect">
            <a:avLst/>
          </a:prstGeom>
          <a:noFill/>
        </p:spPr>
      </p:pic>
      <p:sp>
        <p:nvSpPr>
          <p:cNvPr id="7" name="Rounded Rectangle 6"/>
          <p:cNvSpPr/>
          <p:nvPr/>
        </p:nvSpPr>
        <p:spPr>
          <a:xfrm>
            <a:off x="6172200" y="2362200"/>
            <a:ext cx="2743200" cy="163449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1" dirty="0"/>
              <a:t>S-ID.1  </a:t>
            </a:r>
            <a:r>
              <a:rPr lang="en-US" dirty="0"/>
              <a:t>Represent data with plots on the real number line (dot plots, histograms, and box plots).</a:t>
            </a:r>
          </a:p>
        </p:txBody>
      </p:sp>
      <p:sp>
        <p:nvSpPr>
          <p:cNvPr id="8" name="Flowchart: Punched Tape 7"/>
          <p:cNvSpPr/>
          <p:nvPr/>
        </p:nvSpPr>
        <p:spPr>
          <a:xfrm>
            <a:off x="1143000" y="4800600"/>
            <a:ext cx="5943600" cy="2133600"/>
          </a:xfrm>
          <a:prstGeom prst="flowChartPunchedTape">
            <a:avLst/>
          </a:prstGeom>
          <a:solidFill>
            <a:srgbClr val="FFFF00">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blinds(horizontal)">
                                      <p:cBhvr>
                                        <p:cTn id="7" dur="5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2">
                                            <p:txEl>
                                              <p:pRg st="2" end="2"/>
                                            </p:txEl>
                                          </p:spTgt>
                                        </p:tgtEl>
                                        <p:attrNameLst>
                                          <p:attrName>style.visibility</p:attrName>
                                        </p:attrNameLst>
                                      </p:cBhvr>
                                      <p:to>
                                        <p:strVal val="visible"/>
                                      </p:to>
                                    </p:set>
                                    <p:animEffect transition="in" filter="blinds(horizontal)">
                                      <p:cBhvr>
                                        <p:cTn id="12" dur="500"/>
                                        <p:tgtEl>
                                          <p:spTgt spid="1229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394"/>
                                        </p:tgtEl>
                                        <p:attrNameLst>
                                          <p:attrName>style.visibility</p:attrName>
                                        </p:attrNameLst>
                                      </p:cBhvr>
                                      <p:to>
                                        <p:strVal val="visible"/>
                                      </p:to>
                                    </p:set>
                                    <p:animEffect transition="in" filter="blinds(horizontal)">
                                      <p:cBhvr>
                                        <p:cTn id="15" dur="500"/>
                                        <p:tgtEl>
                                          <p:spTgt spid="1639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292">
                                            <p:txEl>
                                              <p:pRg st="5" end="5"/>
                                            </p:txEl>
                                          </p:spTgt>
                                        </p:tgtEl>
                                        <p:attrNameLst>
                                          <p:attrName>style.visibility</p:attrName>
                                        </p:attrNameLst>
                                      </p:cBhvr>
                                      <p:to>
                                        <p:strVal val="visible"/>
                                      </p:to>
                                    </p:set>
                                    <p:animEffect transition="in" filter="blinds(horizontal)">
                                      <p:cBhvr>
                                        <p:cTn id="20" dur="500"/>
                                        <p:tgtEl>
                                          <p:spTgt spid="12292">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2294"/>
                                        </p:tgtEl>
                                        <p:attrNameLst>
                                          <p:attrName>style.visibility</p:attrName>
                                        </p:attrNameLst>
                                      </p:cBhvr>
                                      <p:to>
                                        <p:strVal val="visible"/>
                                      </p:to>
                                    </p:set>
                                    <p:animEffect transition="in" filter="blinds(horizontal)">
                                      <p:cBhvr>
                                        <p:cTn id="23" dur="500"/>
                                        <p:tgtEl>
                                          <p:spTgt spid="1229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292">
                                            <p:txEl>
                                              <p:pRg st="8" end="8"/>
                                            </p:txEl>
                                          </p:spTgt>
                                        </p:tgtEl>
                                        <p:attrNameLst>
                                          <p:attrName>style.visibility</p:attrName>
                                        </p:attrNameLst>
                                      </p:cBhvr>
                                      <p:to>
                                        <p:strVal val="visible"/>
                                      </p:to>
                                    </p:set>
                                    <p:animEffect transition="in" filter="blinds(horizontal)">
                                      <p:cBhvr>
                                        <p:cTn id="28" dur="500"/>
                                        <p:tgtEl>
                                          <p:spTgt spid="12292">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43364"/>
                                        </p:tgtEl>
                                        <p:attrNameLst>
                                          <p:attrName>style.visibility</p:attrName>
                                        </p:attrNameLst>
                                      </p:cBhvr>
                                      <p:to>
                                        <p:strVal val="visible"/>
                                      </p:to>
                                    </p:set>
                                    <p:animEffect transition="in" filter="blinds(horizontal)">
                                      <p:cBhvr>
                                        <p:cTn id="31" dur="500"/>
                                        <p:tgtEl>
                                          <p:spTgt spid="143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normAutofit fontScale="90000"/>
          </a:bodyPr>
          <a:lstStyle/>
          <a:p>
            <a:pPr eaLnBrk="1" hangingPunct="1">
              <a:defRPr/>
            </a:pPr>
            <a:r>
              <a:rPr lang="en-US" dirty="0"/>
              <a:t>Describing Data Numerically – Unit 1</a:t>
            </a:r>
          </a:p>
        </p:txBody>
      </p:sp>
      <p:sp>
        <p:nvSpPr>
          <p:cNvPr id="13316" name="Rectangle 8"/>
          <p:cNvSpPr>
            <a:spLocks noGrp="1" noChangeArrowheads="1"/>
          </p:cNvSpPr>
          <p:nvPr>
            <p:ph sz="half" idx="2"/>
          </p:nvPr>
        </p:nvSpPr>
        <p:spPr>
          <a:xfrm>
            <a:off x="685800" y="1066800"/>
            <a:ext cx="4038600" cy="4525963"/>
          </a:xfrm>
        </p:spPr>
        <p:txBody>
          <a:bodyPr/>
          <a:lstStyle/>
          <a:p>
            <a:pPr eaLnBrk="1" hangingPunct="1"/>
            <a:r>
              <a:rPr lang="en-US" dirty="0"/>
              <a:t>Measures of Center – mean, </a:t>
            </a:r>
            <a:r>
              <a:rPr lang="en-US" dirty="0">
                <a:solidFill>
                  <a:srgbClr val="FF0000"/>
                </a:solidFill>
              </a:rPr>
              <a:t>median</a:t>
            </a:r>
          </a:p>
          <a:p>
            <a:pPr eaLnBrk="1" hangingPunct="1"/>
            <a:endParaRPr lang="en-US" dirty="0"/>
          </a:p>
          <a:p>
            <a:pPr eaLnBrk="1" hangingPunct="1"/>
            <a:r>
              <a:rPr lang="en-US" dirty="0"/>
              <a:t>Measures of Spread – range, </a:t>
            </a:r>
            <a:r>
              <a:rPr lang="en-US" dirty="0">
                <a:solidFill>
                  <a:srgbClr val="FF0000"/>
                </a:solidFill>
              </a:rPr>
              <a:t>interquartile range</a:t>
            </a:r>
            <a:r>
              <a:rPr lang="en-US" dirty="0"/>
              <a:t>, standard deviation</a:t>
            </a:r>
            <a:endParaRPr lang="en-US" b="1" dirty="0"/>
          </a:p>
        </p:txBody>
      </p:sp>
      <p:pic>
        <p:nvPicPr>
          <p:cNvPr id="15364" name="Picture 4" descr="http://www.anselm.edu/homepage/jpitocch/BIOSTVAR.JPG"/>
          <p:cNvPicPr>
            <a:picLocks noChangeAspect="1" noChangeArrowheads="1"/>
          </p:cNvPicPr>
          <p:nvPr/>
        </p:nvPicPr>
        <p:blipFill>
          <a:blip r:embed="rId3" cstate="print"/>
          <a:srcRect/>
          <a:stretch>
            <a:fillRect/>
          </a:stretch>
        </p:blipFill>
        <p:spPr bwMode="auto">
          <a:xfrm rot="1484500">
            <a:off x="5693815" y="1245136"/>
            <a:ext cx="2780382" cy="3810586"/>
          </a:xfrm>
          <a:prstGeom prst="rect">
            <a:avLst/>
          </a:prstGeom>
          <a:noFill/>
        </p:spPr>
      </p:pic>
      <p:pic>
        <p:nvPicPr>
          <p:cNvPr id="15366" name="Picture 6" descr="http://www.weather.gov/om/csd/pds/PCU2/statistics/Stats/part1/median.png"/>
          <p:cNvPicPr>
            <a:picLocks noChangeAspect="1" noChangeArrowheads="1"/>
          </p:cNvPicPr>
          <p:nvPr/>
        </p:nvPicPr>
        <p:blipFill>
          <a:blip r:embed="rId4" cstate="print">
            <a:duotone>
              <a:prstClr val="black"/>
              <a:schemeClr val="accent6">
                <a:tint val="45000"/>
                <a:satMod val="400000"/>
              </a:schemeClr>
            </a:duotone>
          </a:blip>
          <a:srcRect/>
          <a:stretch>
            <a:fillRect/>
          </a:stretch>
        </p:blipFill>
        <p:spPr bwMode="auto">
          <a:xfrm>
            <a:off x="4572000" y="5334000"/>
            <a:ext cx="2514600" cy="1306287"/>
          </a:xfrm>
          <a:prstGeom prst="rect">
            <a:avLst/>
          </a:prstGeom>
          <a:noFill/>
        </p:spPr>
      </p:pic>
      <p:pic>
        <p:nvPicPr>
          <p:cNvPr id="15368" name="Picture 8" descr="http://www.weather.gov/om/csd/pds/PCU2/statistics/Stats/part1/mean.png"/>
          <p:cNvPicPr>
            <a:picLocks noChangeAspect="1" noChangeArrowheads="1"/>
          </p:cNvPicPr>
          <p:nvPr/>
        </p:nvPicPr>
        <p:blipFill>
          <a:blip r:embed="rId5" cstate="print">
            <a:duotone>
              <a:prstClr val="black"/>
              <a:schemeClr val="accent5">
                <a:tint val="45000"/>
                <a:satMod val="400000"/>
              </a:schemeClr>
            </a:duotone>
          </a:blip>
          <a:srcRect/>
          <a:stretch>
            <a:fillRect/>
          </a:stretch>
        </p:blipFill>
        <p:spPr bwMode="auto">
          <a:xfrm>
            <a:off x="4724400" y="990600"/>
            <a:ext cx="1181100" cy="723900"/>
          </a:xfrm>
          <a:prstGeom prst="rect">
            <a:avLst/>
          </a:prstGeom>
          <a:noFill/>
        </p:spPr>
      </p:pic>
      <p:sp>
        <p:nvSpPr>
          <p:cNvPr id="7" name="Rounded Rectangle 6"/>
          <p:cNvSpPr/>
          <p:nvPr/>
        </p:nvSpPr>
        <p:spPr>
          <a:xfrm>
            <a:off x="609600" y="4495800"/>
            <a:ext cx="3657600" cy="194095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1" dirty="0"/>
              <a:t>S-ID.2</a:t>
            </a:r>
            <a:r>
              <a:rPr lang="en-US" dirty="0"/>
              <a:t>  Use statistics appropriate to the shape of the data distribution to compare center (median, mean) and spread (interquartile range, standard deviation) of two or more different data sets.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additive="base">
                                        <p:cTn id="7" dur="5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5366"/>
                                        </p:tgtEl>
                                        <p:attrNameLst>
                                          <p:attrName>style.visibility</p:attrName>
                                        </p:attrNameLst>
                                      </p:cBhvr>
                                      <p:to>
                                        <p:strVal val="visible"/>
                                      </p:to>
                                    </p:set>
                                    <p:anim calcmode="lin" valueType="num">
                                      <p:cBhvr additive="base">
                                        <p:cTn id="11" dur="500" fill="hold"/>
                                        <p:tgtEl>
                                          <p:spTgt spid="15366"/>
                                        </p:tgtEl>
                                        <p:attrNameLst>
                                          <p:attrName>ppt_x</p:attrName>
                                        </p:attrNameLst>
                                      </p:cBhvr>
                                      <p:tavLst>
                                        <p:tav tm="0">
                                          <p:val>
                                            <p:strVal val="#ppt_x"/>
                                          </p:val>
                                        </p:tav>
                                        <p:tav tm="100000">
                                          <p:val>
                                            <p:strVal val="#ppt_x"/>
                                          </p:val>
                                        </p:tav>
                                      </p:tavLst>
                                    </p:anim>
                                    <p:anim calcmode="lin" valueType="num">
                                      <p:cBhvr additive="base">
                                        <p:cTn id="12" dur="500" fill="hold"/>
                                        <p:tgtEl>
                                          <p:spTgt spid="15366"/>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5368"/>
                                        </p:tgtEl>
                                        <p:attrNameLst>
                                          <p:attrName>style.visibility</p:attrName>
                                        </p:attrNameLst>
                                      </p:cBhvr>
                                      <p:to>
                                        <p:strVal val="visible"/>
                                      </p:to>
                                    </p:set>
                                    <p:anim calcmode="lin" valueType="num">
                                      <p:cBhvr additive="base">
                                        <p:cTn id="15" dur="500" fill="hold"/>
                                        <p:tgtEl>
                                          <p:spTgt spid="15368"/>
                                        </p:tgtEl>
                                        <p:attrNameLst>
                                          <p:attrName>ppt_x</p:attrName>
                                        </p:attrNameLst>
                                      </p:cBhvr>
                                      <p:tavLst>
                                        <p:tav tm="0">
                                          <p:val>
                                            <p:strVal val="#ppt_x"/>
                                          </p:val>
                                        </p:tav>
                                        <p:tav tm="100000">
                                          <p:val>
                                            <p:strVal val="#ppt_x"/>
                                          </p:val>
                                        </p:tav>
                                      </p:tavLst>
                                    </p:anim>
                                    <p:anim calcmode="lin" valueType="num">
                                      <p:cBhvr additive="base">
                                        <p:cTn id="16" dur="500" fill="hold"/>
                                        <p:tgtEl>
                                          <p:spTgt spid="1536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3316">
                                            <p:txEl>
                                              <p:pRg st="2" end="2"/>
                                            </p:txEl>
                                          </p:spTgt>
                                        </p:tgtEl>
                                        <p:attrNameLst>
                                          <p:attrName>style.visibility</p:attrName>
                                        </p:attrNameLst>
                                      </p:cBhvr>
                                      <p:to>
                                        <p:strVal val="visible"/>
                                      </p:to>
                                    </p:set>
                                    <p:anim calcmode="lin" valueType="num">
                                      <p:cBhvr additive="base">
                                        <p:cTn id="21" dur="500" fill="hold"/>
                                        <p:tgtEl>
                                          <p:spTgt spid="13316">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316">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5364"/>
                                        </p:tgtEl>
                                        <p:attrNameLst>
                                          <p:attrName>style.visibility</p:attrName>
                                        </p:attrNameLst>
                                      </p:cBhvr>
                                      <p:to>
                                        <p:strVal val="visible"/>
                                      </p:to>
                                    </p:set>
                                    <p:anim calcmode="lin" valueType="num">
                                      <p:cBhvr additive="base">
                                        <p:cTn id="25" dur="500" fill="hold"/>
                                        <p:tgtEl>
                                          <p:spTgt spid="15364"/>
                                        </p:tgtEl>
                                        <p:attrNameLst>
                                          <p:attrName>ppt_x</p:attrName>
                                        </p:attrNameLst>
                                      </p:cBhvr>
                                      <p:tavLst>
                                        <p:tav tm="0">
                                          <p:val>
                                            <p:strVal val="1+#ppt_w/2"/>
                                          </p:val>
                                        </p:tav>
                                        <p:tav tm="100000">
                                          <p:val>
                                            <p:strVal val="#ppt_x"/>
                                          </p:val>
                                        </p:tav>
                                      </p:tavLst>
                                    </p:anim>
                                    <p:anim calcmode="lin" valueType="num">
                                      <p:cBhvr additive="base">
                                        <p:cTn id="26"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defRPr/>
            </a:pPr>
            <a:r>
              <a:rPr lang="en-US" dirty="0"/>
              <a:t>How Many Buttons Are You Wearing Today?</a:t>
            </a:r>
          </a:p>
        </p:txBody>
      </p:sp>
      <p:sp>
        <p:nvSpPr>
          <p:cNvPr id="23555" name="Rectangle 3"/>
          <p:cNvSpPr>
            <a:spLocks noGrp="1" noChangeArrowheads="1"/>
          </p:cNvSpPr>
          <p:nvPr>
            <p:ph idx="1"/>
          </p:nvPr>
        </p:nvSpPr>
        <p:spPr/>
        <p:txBody>
          <a:bodyPr/>
          <a:lstStyle/>
          <a:p>
            <a:pPr eaLnBrk="1" hangingPunct="1"/>
            <a:r>
              <a:rPr lang="en-US" dirty="0"/>
              <a:t>Human </a:t>
            </a:r>
            <a:r>
              <a:rPr lang="en-US" dirty="0" err="1"/>
              <a:t>Boxplot</a:t>
            </a:r>
            <a:endParaRPr lang="en-US" dirty="0"/>
          </a:p>
        </p:txBody>
      </p:sp>
      <p:grpSp>
        <p:nvGrpSpPr>
          <p:cNvPr id="14" name="Group 13"/>
          <p:cNvGrpSpPr/>
          <p:nvPr/>
        </p:nvGrpSpPr>
        <p:grpSpPr>
          <a:xfrm>
            <a:off x="381000" y="3352800"/>
            <a:ext cx="7870825" cy="2971800"/>
            <a:chOff x="381000" y="2743200"/>
            <a:chExt cx="7870825" cy="2971800"/>
          </a:xfrm>
        </p:grpSpPr>
        <p:pic>
          <p:nvPicPr>
            <p:cNvPr id="23556" name="Picture 5" descr="j0078709[1]"/>
            <p:cNvPicPr>
              <a:picLocks noChangeAspect="1" noChangeArrowheads="1"/>
            </p:cNvPicPr>
            <p:nvPr/>
          </p:nvPicPr>
          <p:blipFill>
            <a:blip r:embed="rId3" cstate="print"/>
            <a:srcRect/>
            <a:stretch>
              <a:fillRect/>
            </a:stretch>
          </p:blipFill>
          <p:spPr bwMode="auto">
            <a:xfrm>
              <a:off x="381000" y="2743200"/>
              <a:ext cx="819150" cy="1219200"/>
            </a:xfrm>
            <a:prstGeom prst="rect">
              <a:avLst/>
            </a:prstGeom>
            <a:noFill/>
            <a:ln w="9525">
              <a:noFill/>
              <a:miter lim="800000"/>
              <a:headEnd/>
              <a:tailEnd/>
            </a:ln>
          </p:spPr>
        </p:pic>
        <p:pic>
          <p:nvPicPr>
            <p:cNvPr id="23557" name="Picture 6" descr="j0078710[1]"/>
            <p:cNvPicPr>
              <a:picLocks noChangeAspect="1" noChangeArrowheads="1"/>
            </p:cNvPicPr>
            <p:nvPr/>
          </p:nvPicPr>
          <p:blipFill>
            <a:blip r:embed="rId4" cstate="print"/>
            <a:srcRect/>
            <a:stretch>
              <a:fillRect/>
            </a:stretch>
          </p:blipFill>
          <p:spPr bwMode="auto">
            <a:xfrm flipH="1">
              <a:off x="7440613" y="2743200"/>
              <a:ext cx="811212" cy="990600"/>
            </a:xfrm>
            <a:prstGeom prst="rect">
              <a:avLst/>
            </a:prstGeom>
            <a:noFill/>
            <a:ln w="9525">
              <a:noFill/>
              <a:miter lim="800000"/>
              <a:headEnd/>
              <a:tailEnd/>
            </a:ln>
          </p:spPr>
        </p:pic>
        <p:pic>
          <p:nvPicPr>
            <p:cNvPr id="23558" name="Picture 7" descr="j0078717[1]"/>
            <p:cNvPicPr>
              <a:picLocks noChangeAspect="1" noChangeArrowheads="1"/>
            </p:cNvPicPr>
            <p:nvPr/>
          </p:nvPicPr>
          <p:blipFill>
            <a:blip r:embed="rId5" cstate="print"/>
            <a:srcRect/>
            <a:stretch>
              <a:fillRect/>
            </a:stretch>
          </p:blipFill>
          <p:spPr bwMode="auto">
            <a:xfrm>
              <a:off x="1981200" y="2743200"/>
              <a:ext cx="612775" cy="1219200"/>
            </a:xfrm>
            <a:prstGeom prst="rect">
              <a:avLst/>
            </a:prstGeom>
            <a:noFill/>
            <a:ln w="9525">
              <a:noFill/>
              <a:miter lim="800000"/>
              <a:headEnd/>
              <a:tailEnd/>
            </a:ln>
          </p:spPr>
        </p:pic>
        <p:pic>
          <p:nvPicPr>
            <p:cNvPr id="23559" name="Picture 8" descr="j0078628[1]"/>
            <p:cNvPicPr>
              <a:picLocks noChangeAspect="1" noChangeArrowheads="1"/>
            </p:cNvPicPr>
            <p:nvPr/>
          </p:nvPicPr>
          <p:blipFill>
            <a:blip r:embed="rId6" cstate="print"/>
            <a:srcRect/>
            <a:stretch>
              <a:fillRect/>
            </a:stretch>
          </p:blipFill>
          <p:spPr bwMode="auto">
            <a:xfrm>
              <a:off x="5791200" y="2743200"/>
              <a:ext cx="871538" cy="1066800"/>
            </a:xfrm>
            <a:prstGeom prst="rect">
              <a:avLst/>
            </a:prstGeom>
            <a:noFill/>
            <a:ln w="9525">
              <a:noFill/>
              <a:miter lim="800000"/>
              <a:headEnd/>
              <a:tailEnd/>
            </a:ln>
          </p:spPr>
        </p:pic>
        <p:pic>
          <p:nvPicPr>
            <p:cNvPr id="23560" name="Picture 9" descr="j0078820[1]"/>
            <p:cNvPicPr>
              <a:picLocks noChangeAspect="1" noChangeArrowheads="1"/>
            </p:cNvPicPr>
            <p:nvPr/>
          </p:nvPicPr>
          <p:blipFill>
            <a:blip r:embed="rId7" cstate="print"/>
            <a:srcRect/>
            <a:stretch>
              <a:fillRect/>
            </a:stretch>
          </p:blipFill>
          <p:spPr bwMode="auto">
            <a:xfrm>
              <a:off x="3635375" y="2743200"/>
              <a:ext cx="936625" cy="1143000"/>
            </a:xfrm>
            <a:prstGeom prst="rect">
              <a:avLst/>
            </a:prstGeom>
            <a:noFill/>
            <a:ln w="9525">
              <a:noFill/>
              <a:miter lim="800000"/>
              <a:headEnd/>
              <a:tailEnd/>
            </a:ln>
          </p:spPr>
        </p:pic>
        <p:grpSp>
          <p:nvGrpSpPr>
            <p:cNvPr id="23561" name="Group 14"/>
            <p:cNvGrpSpPr>
              <a:grpSpLocks/>
            </p:cNvGrpSpPr>
            <p:nvPr/>
          </p:nvGrpSpPr>
          <p:grpSpPr bwMode="auto">
            <a:xfrm>
              <a:off x="838200" y="4572000"/>
              <a:ext cx="7010400" cy="1143000"/>
              <a:chOff x="528" y="2880"/>
              <a:chExt cx="4416" cy="720"/>
            </a:xfrm>
          </p:grpSpPr>
          <p:sp>
            <p:nvSpPr>
              <p:cNvPr id="23562" name="Rectangle 10"/>
              <p:cNvSpPr>
                <a:spLocks noChangeArrowheads="1"/>
              </p:cNvSpPr>
              <p:nvPr/>
            </p:nvSpPr>
            <p:spPr bwMode="auto">
              <a:xfrm>
                <a:off x="1344" y="2880"/>
                <a:ext cx="2352" cy="72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3563" name="Line 11"/>
              <p:cNvSpPr>
                <a:spLocks noChangeShapeType="1"/>
              </p:cNvSpPr>
              <p:nvPr/>
            </p:nvSpPr>
            <p:spPr bwMode="auto">
              <a:xfrm>
                <a:off x="3696" y="3216"/>
                <a:ext cx="1248" cy="0"/>
              </a:xfrm>
              <a:prstGeom prst="line">
                <a:avLst/>
              </a:prstGeom>
              <a:noFill/>
              <a:ln w="9525">
                <a:solidFill>
                  <a:schemeClr val="tx1"/>
                </a:solidFill>
                <a:round/>
                <a:headEnd/>
                <a:tailEnd/>
              </a:ln>
            </p:spPr>
            <p:txBody>
              <a:bodyPr/>
              <a:lstStyle/>
              <a:p>
                <a:endParaRPr lang="en-US"/>
              </a:p>
            </p:txBody>
          </p:sp>
          <p:sp>
            <p:nvSpPr>
              <p:cNvPr id="23564" name="Line 12"/>
              <p:cNvSpPr>
                <a:spLocks noChangeShapeType="1"/>
              </p:cNvSpPr>
              <p:nvPr/>
            </p:nvSpPr>
            <p:spPr bwMode="auto">
              <a:xfrm flipH="1">
                <a:off x="528" y="3216"/>
                <a:ext cx="816" cy="0"/>
              </a:xfrm>
              <a:prstGeom prst="line">
                <a:avLst/>
              </a:prstGeom>
              <a:noFill/>
              <a:ln w="9525">
                <a:solidFill>
                  <a:schemeClr val="tx1"/>
                </a:solidFill>
                <a:round/>
                <a:headEnd/>
                <a:tailEnd/>
              </a:ln>
            </p:spPr>
            <p:txBody>
              <a:bodyPr/>
              <a:lstStyle/>
              <a:p>
                <a:endParaRPr lang="en-US"/>
              </a:p>
            </p:txBody>
          </p:sp>
          <p:sp>
            <p:nvSpPr>
              <p:cNvPr id="23565" name="Line 13"/>
              <p:cNvSpPr>
                <a:spLocks noChangeShapeType="1"/>
              </p:cNvSpPr>
              <p:nvPr/>
            </p:nvSpPr>
            <p:spPr bwMode="auto">
              <a:xfrm>
                <a:off x="2208" y="2880"/>
                <a:ext cx="0" cy="720"/>
              </a:xfrm>
              <a:prstGeom prst="line">
                <a:avLst/>
              </a:prstGeom>
              <a:noFill/>
              <a:ln w="9525">
                <a:solidFill>
                  <a:schemeClr val="tx1"/>
                </a:solidFill>
                <a:round/>
                <a:headEnd/>
                <a:tailEnd/>
              </a:ln>
            </p:spPr>
            <p:txBody>
              <a:bodyPr/>
              <a:lstStyle/>
              <a:p>
                <a:endParaRPr lang="en-US"/>
              </a:p>
            </p:txBody>
          </p:sp>
        </p:gr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a:t>Boxplots</a:t>
            </a:r>
          </a:p>
        </p:txBody>
      </p:sp>
      <p:sp>
        <p:nvSpPr>
          <p:cNvPr id="24579" name="Rectangle 3"/>
          <p:cNvSpPr>
            <a:spLocks noGrp="1" noChangeArrowheads="1"/>
          </p:cNvSpPr>
          <p:nvPr>
            <p:ph idx="1"/>
          </p:nvPr>
        </p:nvSpPr>
        <p:spPr>
          <a:xfrm>
            <a:off x="533400" y="3429000"/>
            <a:ext cx="8229600" cy="2627313"/>
          </a:xfrm>
        </p:spPr>
        <p:txBody>
          <a:bodyPr/>
          <a:lstStyle/>
          <a:p>
            <a:pPr eaLnBrk="1" hangingPunct="1">
              <a:buFontTx/>
              <a:buNone/>
            </a:pPr>
            <a:r>
              <a:rPr lang="en-US" dirty="0"/>
              <a:t>  Min         Q</a:t>
            </a:r>
            <a:r>
              <a:rPr lang="en-US" baseline="-25000" dirty="0"/>
              <a:t>1       </a:t>
            </a:r>
            <a:r>
              <a:rPr lang="en-US" dirty="0"/>
              <a:t>Median                 Q</a:t>
            </a:r>
            <a:r>
              <a:rPr lang="en-US" baseline="-25000" dirty="0"/>
              <a:t>3</a:t>
            </a:r>
            <a:r>
              <a:rPr lang="en-US" dirty="0"/>
              <a:t>               Max</a:t>
            </a:r>
          </a:p>
          <a:p>
            <a:pPr eaLnBrk="1" hangingPunct="1">
              <a:buFontTx/>
              <a:buNone/>
            </a:pPr>
            <a:r>
              <a:rPr lang="en-US" dirty="0"/>
              <a:t>              </a:t>
            </a:r>
            <a:r>
              <a:rPr lang="en-US" sz="2400" dirty="0"/>
              <a:t>  Lower                                           Upper</a:t>
            </a:r>
          </a:p>
          <a:p>
            <a:pPr eaLnBrk="1" hangingPunct="1">
              <a:buFontTx/>
              <a:buNone/>
            </a:pPr>
            <a:r>
              <a:rPr lang="en-US" sz="2400" dirty="0"/>
              <a:t>                  Quartile                                        </a:t>
            </a:r>
            <a:r>
              <a:rPr lang="en-US" sz="2400" dirty="0" err="1"/>
              <a:t>Quartile</a:t>
            </a:r>
            <a:endParaRPr lang="en-US" sz="2400" dirty="0"/>
          </a:p>
        </p:txBody>
      </p:sp>
      <p:grpSp>
        <p:nvGrpSpPr>
          <p:cNvPr id="24580" name="Group 4"/>
          <p:cNvGrpSpPr>
            <a:grpSpLocks/>
          </p:cNvGrpSpPr>
          <p:nvPr/>
        </p:nvGrpSpPr>
        <p:grpSpPr bwMode="auto">
          <a:xfrm>
            <a:off x="1143000" y="2209800"/>
            <a:ext cx="7010400" cy="1143000"/>
            <a:chOff x="528" y="2880"/>
            <a:chExt cx="4416" cy="720"/>
          </a:xfrm>
          <a:solidFill>
            <a:srgbClr val="00B0F0"/>
          </a:solidFill>
        </p:grpSpPr>
        <p:sp>
          <p:nvSpPr>
            <p:cNvPr id="24581" name="Rectangle 5"/>
            <p:cNvSpPr>
              <a:spLocks noChangeArrowheads="1"/>
            </p:cNvSpPr>
            <p:nvPr/>
          </p:nvSpPr>
          <p:spPr bwMode="auto">
            <a:xfrm>
              <a:off x="1344" y="2880"/>
              <a:ext cx="2352" cy="720"/>
            </a:xfrm>
            <a:prstGeom prst="rect">
              <a:avLst/>
            </a:prstGeom>
            <a:grpFill/>
            <a:ln w="9525">
              <a:solidFill>
                <a:schemeClr val="tx1"/>
              </a:solidFill>
              <a:miter lim="800000"/>
              <a:headEnd/>
              <a:tailEnd/>
            </a:ln>
          </p:spPr>
          <p:txBody>
            <a:bodyPr wrap="none" anchor="ctr"/>
            <a:lstStyle/>
            <a:p>
              <a:endParaRPr lang="en-US"/>
            </a:p>
          </p:txBody>
        </p:sp>
        <p:sp>
          <p:nvSpPr>
            <p:cNvPr id="24582" name="Line 6"/>
            <p:cNvSpPr>
              <a:spLocks noChangeShapeType="1"/>
            </p:cNvSpPr>
            <p:nvPr/>
          </p:nvSpPr>
          <p:spPr bwMode="auto">
            <a:xfrm>
              <a:off x="3696" y="3216"/>
              <a:ext cx="1248" cy="0"/>
            </a:xfrm>
            <a:prstGeom prst="line">
              <a:avLst/>
            </a:prstGeom>
            <a:grpFill/>
            <a:ln w="9525">
              <a:solidFill>
                <a:schemeClr val="tx1"/>
              </a:solidFill>
              <a:round/>
              <a:headEnd/>
              <a:tailEnd/>
            </a:ln>
          </p:spPr>
          <p:txBody>
            <a:bodyPr/>
            <a:lstStyle/>
            <a:p>
              <a:endParaRPr lang="en-US"/>
            </a:p>
          </p:txBody>
        </p:sp>
        <p:sp>
          <p:nvSpPr>
            <p:cNvPr id="24583" name="Line 7"/>
            <p:cNvSpPr>
              <a:spLocks noChangeShapeType="1"/>
            </p:cNvSpPr>
            <p:nvPr/>
          </p:nvSpPr>
          <p:spPr bwMode="auto">
            <a:xfrm flipH="1">
              <a:off x="528" y="3216"/>
              <a:ext cx="816" cy="0"/>
            </a:xfrm>
            <a:prstGeom prst="line">
              <a:avLst/>
            </a:prstGeom>
            <a:grpFill/>
            <a:ln w="9525">
              <a:solidFill>
                <a:schemeClr val="tx1"/>
              </a:solidFill>
              <a:round/>
              <a:headEnd/>
              <a:tailEnd/>
            </a:ln>
          </p:spPr>
          <p:txBody>
            <a:bodyPr/>
            <a:lstStyle/>
            <a:p>
              <a:endParaRPr lang="en-US"/>
            </a:p>
          </p:txBody>
        </p:sp>
        <p:sp>
          <p:nvSpPr>
            <p:cNvPr id="24584" name="Line 8"/>
            <p:cNvSpPr>
              <a:spLocks noChangeShapeType="1"/>
            </p:cNvSpPr>
            <p:nvPr/>
          </p:nvSpPr>
          <p:spPr bwMode="auto">
            <a:xfrm>
              <a:off x="2208" y="2880"/>
              <a:ext cx="0" cy="720"/>
            </a:xfrm>
            <a:prstGeom prst="line">
              <a:avLst/>
            </a:prstGeom>
            <a:grpFill/>
            <a:ln w="9525">
              <a:solidFill>
                <a:schemeClr val="tx1"/>
              </a:solidFill>
              <a:round/>
              <a:headEnd/>
              <a:tailEnd/>
            </a:ln>
          </p:spPr>
          <p:txBody>
            <a:bodyPr/>
            <a:lstStyle/>
            <a:p>
              <a:endParaRPr lang="en-US"/>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t>Boxplots on the Calculator</a:t>
            </a:r>
          </a:p>
        </p:txBody>
      </p:sp>
      <p:pic>
        <p:nvPicPr>
          <p:cNvPr id="43010" name="Picture 2" descr="http://education.ti.com/images/rightcolumn/products/graphing/TI84Plus_L.jpg"/>
          <p:cNvPicPr>
            <a:picLocks noChangeAspect="1" noChangeArrowheads="1"/>
          </p:cNvPicPr>
          <p:nvPr/>
        </p:nvPicPr>
        <p:blipFill>
          <a:blip r:embed="rId3" cstate="print"/>
          <a:srcRect/>
          <a:stretch>
            <a:fillRect/>
          </a:stretch>
        </p:blipFill>
        <p:spPr bwMode="auto">
          <a:xfrm rot="-1173303">
            <a:off x="6059488" y="1357313"/>
            <a:ext cx="1825625" cy="3827462"/>
          </a:xfrm>
          <a:prstGeom prst="rect">
            <a:avLst/>
          </a:prstGeom>
          <a:noFill/>
          <a:ln w="9525">
            <a:noFill/>
            <a:miter lim="800000"/>
            <a:headEnd/>
            <a:tailEnd/>
          </a:ln>
        </p:spPr>
      </p:pic>
      <p:pic>
        <p:nvPicPr>
          <p:cNvPr id="43011" name="Picture 6" descr="http://www.tc3.edu/instruct/sbrown/ti83/pic/m200b_sigma14.gif"/>
          <p:cNvPicPr>
            <a:picLocks noChangeAspect="1" noChangeArrowheads="1"/>
          </p:cNvPicPr>
          <p:nvPr/>
        </p:nvPicPr>
        <p:blipFill>
          <a:blip r:embed="rId4" cstate="print"/>
          <a:srcRect/>
          <a:stretch>
            <a:fillRect/>
          </a:stretch>
        </p:blipFill>
        <p:spPr bwMode="auto">
          <a:xfrm>
            <a:off x="803275" y="1771650"/>
            <a:ext cx="3006725" cy="2044700"/>
          </a:xfrm>
          <a:prstGeom prst="rect">
            <a:avLst/>
          </a:prstGeom>
          <a:noFill/>
          <a:ln w="9525">
            <a:noFill/>
            <a:miter lim="800000"/>
            <a:headEnd/>
            <a:tailEnd/>
          </a:ln>
        </p:spPr>
      </p:pic>
      <p:sp>
        <p:nvSpPr>
          <p:cNvPr id="43012" name="TextBox 6"/>
          <p:cNvSpPr txBox="1">
            <a:spLocks noChangeArrowheads="1"/>
          </p:cNvSpPr>
          <p:nvPr/>
        </p:nvSpPr>
        <p:spPr bwMode="auto">
          <a:xfrm>
            <a:off x="457200" y="4114800"/>
            <a:ext cx="5927725" cy="830997"/>
          </a:xfrm>
          <a:prstGeom prst="rect">
            <a:avLst/>
          </a:prstGeom>
          <a:noFill/>
          <a:ln w="9525">
            <a:noFill/>
            <a:miter lim="800000"/>
            <a:headEnd/>
            <a:tailEnd/>
          </a:ln>
        </p:spPr>
        <p:txBody>
          <a:bodyPr>
            <a:spAutoFit/>
          </a:bodyPr>
          <a:lstStyle/>
          <a:p>
            <a:r>
              <a:rPr lang="en-US" sz="2400" dirty="0">
                <a:solidFill>
                  <a:srgbClr val="0070C0"/>
                </a:solidFill>
              </a:rPr>
              <a:t>Enter the number of buttons data in List 1 of your calculator.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Boxplots vs. Histograms</a:t>
            </a:r>
          </a:p>
        </p:txBody>
      </p:sp>
      <p:pic>
        <p:nvPicPr>
          <p:cNvPr id="4" name="Picture 6" descr="http://www.tc3.edu/instruct/sbrown/ti83/pic/m200b_sigma14.gif"/>
          <p:cNvPicPr>
            <a:picLocks noChangeAspect="1" noChangeArrowheads="1"/>
          </p:cNvPicPr>
          <p:nvPr/>
        </p:nvPicPr>
        <p:blipFill>
          <a:blip r:embed="rId3" cstate="print"/>
          <a:srcRect/>
          <a:stretch>
            <a:fillRect/>
          </a:stretch>
        </p:blipFill>
        <p:spPr bwMode="auto">
          <a:xfrm>
            <a:off x="345385" y="1676400"/>
            <a:ext cx="3921815" cy="2667000"/>
          </a:xfrm>
          <a:prstGeom prst="rect">
            <a:avLst/>
          </a:prstGeom>
          <a:noFill/>
          <a:ln w="9525">
            <a:noFill/>
            <a:miter lim="800000"/>
            <a:headEnd/>
            <a:tailEnd/>
          </a:ln>
        </p:spPr>
      </p:pic>
      <p:pic>
        <p:nvPicPr>
          <p:cNvPr id="5" name="Picture 2" descr="http://03.edu-cdn.com/files/static/mcgrawhillprof/9780071621885/ONE_VARIABLE_DATA_ANALYSIS_SOLUTIONS_TO_PRACTICE_PROBLEMS_21.GIF"/>
          <p:cNvPicPr>
            <a:picLocks noChangeAspect="1" noChangeArrowheads="1"/>
          </p:cNvPicPr>
          <p:nvPr/>
        </p:nvPicPr>
        <p:blipFill>
          <a:blip r:embed="rId4" cstate="print"/>
          <a:srcRect/>
          <a:stretch>
            <a:fillRect/>
          </a:stretch>
        </p:blipFill>
        <p:spPr bwMode="auto">
          <a:xfrm>
            <a:off x="4679950" y="1600200"/>
            <a:ext cx="4006850" cy="2765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925" y="744538"/>
            <a:ext cx="7270750" cy="1143000"/>
          </a:xfrm>
        </p:spPr>
        <p:txBody>
          <a:bodyPr>
            <a:normAutofit fontScale="90000"/>
          </a:bodyPr>
          <a:lstStyle/>
          <a:p>
            <a:pPr>
              <a:defRPr/>
            </a:pPr>
            <a:r>
              <a:rPr lang="en-US" dirty="0"/>
              <a:t>How do you </a:t>
            </a:r>
            <a:r>
              <a:rPr lang="en-US" dirty="0">
                <a:solidFill>
                  <a:srgbClr val="FF0000"/>
                </a:solidFill>
              </a:rPr>
              <a:t>know</a:t>
            </a:r>
            <a:r>
              <a:rPr lang="en-US" dirty="0"/>
              <a:t> if a data point is an </a:t>
            </a:r>
            <a:r>
              <a:rPr lang="en-US" dirty="0">
                <a:solidFill>
                  <a:srgbClr val="FF0000"/>
                </a:solidFill>
              </a:rPr>
              <a:t>OUTLIER</a:t>
            </a:r>
            <a:r>
              <a:rPr lang="en-US" dirty="0"/>
              <a:t>?</a:t>
            </a:r>
          </a:p>
        </p:txBody>
      </p:sp>
      <p:sp>
        <p:nvSpPr>
          <p:cNvPr id="3" name="TextBox 2"/>
          <p:cNvSpPr txBox="1"/>
          <p:nvPr/>
        </p:nvSpPr>
        <p:spPr>
          <a:xfrm>
            <a:off x="457200" y="2009775"/>
            <a:ext cx="8229600" cy="738664"/>
          </a:xfrm>
          <a:prstGeom prst="rect">
            <a:avLst/>
          </a:prstGeom>
          <a:noFill/>
        </p:spPr>
        <p:txBody>
          <a:bodyPr>
            <a:spAutoFit/>
          </a:bodyPr>
          <a:lstStyle/>
          <a:p>
            <a:pPr>
              <a:defRPr/>
            </a:pPr>
            <a:r>
              <a:rPr lang="en-US" sz="2400" dirty="0">
                <a:latin typeface="Times New Roman"/>
                <a:ea typeface="ＭＳ Ｐゴシック" charset="0"/>
                <a:cs typeface="Times New Roman"/>
              </a:rPr>
              <a:t> </a:t>
            </a:r>
          </a:p>
          <a:p>
            <a:pPr marL="285750" indent="-285750">
              <a:buFont typeface="Arial"/>
              <a:buChar char="•"/>
              <a:defRPr/>
            </a:pPr>
            <a:endParaRPr lang="en-US" dirty="0">
              <a:latin typeface="Arial" charset="0"/>
              <a:ea typeface="ＭＳ Ｐゴシック" charset="0"/>
              <a:cs typeface="Arial" charset="0"/>
            </a:endParaRPr>
          </a:p>
        </p:txBody>
      </p:sp>
      <p:pic>
        <p:nvPicPr>
          <p:cNvPr id="47107" name="Picture 2" descr="http://www.tc3.edu/instruct/sbrown/ti83/pic/m200a_box15.gif"/>
          <p:cNvPicPr>
            <a:picLocks noChangeAspect="1" noChangeArrowheads="1"/>
          </p:cNvPicPr>
          <p:nvPr/>
        </p:nvPicPr>
        <p:blipFill>
          <a:blip r:embed="rId3" cstate="print"/>
          <a:srcRect/>
          <a:stretch>
            <a:fillRect/>
          </a:stretch>
        </p:blipFill>
        <p:spPr bwMode="auto">
          <a:xfrm>
            <a:off x="2895600" y="3048000"/>
            <a:ext cx="3333750" cy="2266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t>Boxplots</a:t>
            </a:r>
          </a:p>
        </p:txBody>
      </p:sp>
      <p:sp>
        <p:nvSpPr>
          <p:cNvPr id="40962" name="Rectangle 3"/>
          <p:cNvSpPr>
            <a:spLocks noGrp="1" noChangeArrowheads="1"/>
          </p:cNvSpPr>
          <p:nvPr>
            <p:ph idx="1"/>
          </p:nvPr>
        </p:nvSpPr>
        <p:spPr>
          <a:xfrm>
            <a:off x="565150" y="2438400"/>
            <a:ext cx="8229600" cy="2627313"/>
          </a:xfrm>
        </p:spPr>
        <p:txBody>
          <a:bodyPr/>
          <a:lstStyle/>
          <a:p>
            <a:pPr eaLnBrk="1" hangingPunct="1">
              <a:buFontTx/>
              <a:buNone/>
            </a:pPr>
            <a:r>
              <a:rPr lang="en-US" dirty="0"/>
              <a:t>  Min         Q</a:t>
            </a:r>
            <a:r>
              <a:rPr lang="en-US" baseline="-25000" dirty="0"/>
              <a:t>1       </a:t>
            </a:r>
            <a:r>
              <a:rPr lang="en-US" dirty="0"/>
              <a:t>Median                 Q</a:t>
            </a:r>
            <a:r>
              <a:rPr lang="en-US" baseline="-25000" dirty="0"/>
              <a:t>3</a:t>
            </a:r>
            <a:r>
              <a:rPr lang="en-US" dirty="0"/>
              <a:t>          Max</a:t>
            </a:r>
          </a:p>
          <a:p>
            <a:pPr eaLnBrk="1" hangingPunct="1">
              <a:buFontTx/>
              <a:buNone/>
            </a:pPr>
            <a:r>
              <a:rPr lang="en-US" dirty="0"/>
              <a:t>              </a:t>
            </a:r>
            <a:r>
              <a:rPr lang="en-US" sz="2400" dirty="0"/>
              <a:t>  Lower                                           Upper</a:t>
            </a:r>
          </a:p>
          <a:p>
            <a:pPr eaLnBrk="1" hangingPunct="1">
              <a:buFontTx/>
              <a:buNone/>
            </a:pPr>
            <a:r>
              <a:rPr lang="en-US" sz="2400" dirty="0"/>
              <a:t>                   Quartile                                       </a:t>
            </a:r>
            <a:r>
              <a:rPr lang="en-US" sz="2400" dirty="0" err="1"/>
              <a:t>Quartile</a:t>
            </a:r>
            <a:endParaRPr lang="en-US" sz="2400" dirty="0"/>
          </a:p>
        </p:txBody>
      </p:sp>
      <p:grpSp>
        <p:nvGrpSpPr>
          <p:cNvPr id="2" name="Group 4"/>
          <p:cNvGrpSpPr>
            <a:grpSpLocks/>
          </p:cNvGrpSpPr>
          <p:nvPr/>
        </p:nvGrpSpPr>
        <p:grpSpPr bwMode="auto">
          <a:xfrm>
            <a:off x="1143000" y="1219200"/>
            <a:ext cx="7010400" cy="1143000"/>
            <a:chOff x="528" y="2880"/>
            <a:chExt cx="4416" cy="720"/>
          </a:xfrm>
          <a:solidFill>
            <a:srgbClr val="00B0F0"/>
          </a:solidFill>
        </p:grpSpPr>
        <p:sp>
          <p:nvSpPr>
            <p:cNvPr id="24581" name="Rectangle 5"/>
            <p:cNvSpPr>
              <a:spLocks noChangeArrowheads="1"/>
            </p:cNvSpPr>
            <p:nvPr/>
          </p:nvSpPr>
          <p:spPr bwMode="auto">
            <a:xfrm>
              <a:off x="1344" y="2880"/>
              <a:ext cx="2352" cy="720"/>
            </a:xfrm>
            <a:prstGeom prst="rect">
              <a:avLst/>
            </a:prstGeom>
            <a:grpFill/>
            <a:ln w="9525">
              <a:solidFill>
                <a:schemeClr val="tx1"/>
              </a:solidFill>
              <a:miter lim="800000"/>
              <a:headEnd/>
              <a:tailEnd/>
            </a:ln>
          </p:spPr>
          <p:txBody>
            <a:bodyPr wrap="none" anchor="ctr"/>
            <a:lstStyle/>
            <a:p>
              <a:pPr>
                <a:defRPr/>
              </a:pPr>
              <a:endParaRPr lang="en-US">
                <a:latin typeface="Arial" charset="0"/>
                <a:ea typeface="ＭＳ Ｐゴシック" charset="0"/>
                <a:cs typeface="Arial" charset="0"/>
              </a:endParaRPr>
            </a:p>
          </p:txBody>
        </p:sp>
        <p:sp>
          <p:nvSpPr>
            <p:cNvPr id="24582" name="Line 6"/>
            <p:cNvSpPr>
              <a:spLocks noChangeShapeType="1"/>
            </p:cNvSpPr>
            <p:nvPr/>
          </p:nvSpPr>
          <p:spPr bwMode="auto">
            <a:xfrm>
              <a:off x="3696" y="3216"/>
              <a:ext cx="1248" cy="0"/>
            </a:xfrm>
            <a:prstGeom prst="line">
              <a:avLst/>
            </a:prstGeom>
            <a:grpFill/>
            <a:ln w="9525">
              <a:solidFill>
                <a:schemeClr val="tx1"/>
              </a:solidFill>
              <a:round/>
              <a:headEnd/>
              <a:tailEnd/>
            </a:ln>
          </p:spPr>
          <p:txBody>
            <a:bodyPr/>
            <a:lstStyle/>
            <a:p>
              <a:pPr>
                <a:defRPr/>
              </a:pPr>
              <a:endParaRPr lang="en-US">
                <a:latin typeface="Arial" charset="0"/>
                <a:ea typeface="ＭＳ Ｐゴシック" charset="0"/>
                <a:cs typeface="Arial" charset="0"/>
              </a:endParaRPr>
            </a:p>
          </p:txBody>
        </p:sp>
        <p:sp>
          <p:nvSpPr>
            <p:cNvPr id="24583" name="Line 7"/>
            <p:cNvSpPr>
              <a:spLocks noChangeShapeType="1"/>
            </p:cNvSpPr>
            <p:nvPr/>
          </p:nvSpPr>
          <p:spPr bwMode="auto">
            <a:xfrm flipH="1">
              <a:off x="528" y="3216"/>
              <a:ext cx="816" cy="0"/>
            </a:xfrm>
            <a:prstGeom prst="line">
              <a:avLst/>
            </a:prstGeom>
            <a:grpFill/>
            <a:ln w="9525">
              <a:solidFill>
                <a:schemeClr val="tx1"/>
              </a:solidFill>
              <a:round/>
              <a:headEnd/>
              <a:tailEnd/>
            </a:ln>
          </p:spPr>
          <p:txBody>
            <a:bodyPr/>
            <a:lstStyle/>
            <a:p>
              <a:pPr>
                <a:defRPr/>
              </a:pPr>
              <a:endParaRPr lang="en-US">
                <a:latin typeface="Arial" charset="0"/>
                <a:ea typeface="ＭＳ Ｐゴシック" charset="0"/>
                <a:cs typeface="Arial" charset="0"/>
              </a:endParaRPr>
            </a:p>
          </p:txBody>
        </p:sp>
        <p:sp>
          <p:nvSpPr>
            <p:cNvPr id="24584" name="Line 8"/>
            <p:cNvSpPr>
              <a:spLocks noChangeShapeType="1"/>
            </p:cNvSpPr>
            <p:nvPr/>
          </p:nvSpPr>
          <p:spPr bwMode="auto">
            <a:xfrm>
              <a:off x="2208" y="2880"/>
              <a:ext cx="0" cy="720"/>
            </a:xfrm>
            <a:prstGeom prst="line">
              <a:avLst/>
            </a:prstGeom>
            <a:grpFill/>
            <a:ln w="9525">
              <a:solidFill>
                <a:schemeClr val="tx1"/>
              </a:solidFill>
              <a:round/>
              <a:headEnd/>
              <a:tailEnd/>
            </a:ln>
          </p:spPr>
          <p:txBody>
            <a:bodyPr/>
            <a:lstStyle/>
            <a:p>
              <a:pPr>
                <a:defRPr/>
              </a:pPr>
              <a:endParaRPr lang="en-US">
                <a:latin typeface="Arial" charset="0"/>
                <a:ea typeface="ＭＳ Ｐゴシック" charset="0"/>
                <a:cs typeface="Arial" charset="0"/>
              </a:endParaRPr>
            </a:p>
          </p:txBody>
        </p:sp>
      </p:grpSp>
      <p:sp>
        <p:nvSpPr>
          <p:cNvPr id="40964" name="Rectangle 8"/>
          <p:cNvSpPr>
            <a:spLocks noChangeArrowheads="1"/>
          </p:cNvSpPr>
          <p:nvPr/>
        </p:nvSpPr>
        <p:spPr bwMode="auto">
          <a:xfrm>
            <a:off x="457200" y="4343400"/>
            <a:ext cx="8229600" cy="1384300"/>
          </a:xfrm>
          <a:prstGeom prst="rect">
            <a:avLst/>
          </a:prstGeom>
          <a:noFill/>
          <a:ln w="9525">
            <a:noFill/>
            <a:miter lim="800000"/>
            <a:headEnd/>
            <a:tailEnd/>
          </a:ln>
        </p:spPr>
        <p:txBody>
          <a:bodyPr>
            <a:spAutoFit/>
          </a:bodyPr>
          <a:lstStyle/>
          <a:p>
            <a:r>
              <a:rPr lang="en-US" sz="2800"/>
              <a:t>The Interquartile Range (IQR) is the spread of the middle 50% of the data.  It is represented by the length of the box.</a:t>
            </a:r>
          </a:p>
        </p:txBody>
      </p:sp>
      <p:cxnSp>
        <p:nvCxnSpPr>
          <p:cNvPr id="13" name="Straight Connector 12"/>
          <p:cNvCxnSpPr>
            <a:cxnSpLocks noChangeShapeType="1"/>
          </p:cNvCxnSpPr>
          <p:nvPr/>
        </p:nvCxnSpPr>
        <p:spPr bwMode="auto">
          <a:xfrm rot="5400000">
            <a:off x="8001000" y="1776413"/>
            <a:ext cx="304800" cy="0"/>
          </a:xfrm>
          <a:prstGeom prst="line">
            <a:avLst/>
          </a:prstGeom>
          <a:noFill/>
          <a:ln w="12700">
            <a:solidFill>
              <a:schemeClr val="tx1"/>
            </a:solidFill>
            <a:round/>
            <a:headEnd/>
            <a:tailEnd/>
          </a:ln>
          <a:effectLst>
            <a:outerShdw dist="20000" dir="5400000" rotWithShape="0">
              <a:srgbClr val="808080">
                <a:alpha val="37999"/>
              </a:srgbClr>
            </a:outerShdw>
          </a:effectLst>
        </p:spPr>
      </p:cxnSp>
      <p:cxnSp>
        <p:nvCxnSpPr>
          <p:cNvPr id="14" name="Straight Connector 13"/>
          <p:cNvCxnSpPr>
            <a:cxnSpLocks noChangeShapeType="1"/>
          </p:cNvCxnSpPr>
          <p:nvPr/>
        </p:nvCxnSpPr>
        <p:spPr bwMode="auto">
          <a:xfrm rot="5400000">
            <a:off x="990600" y="1752600"/>
            <a:ext cx="304800" cy="0"/>
          </a:xfrm>
          <a:prstGeom prst="line">
            <a:avLst/>
          </a:prstGeom>
          <a:noFill/>
          <a:ln w="12700">
            <a:solidFill>
              <a:schemeClr val="tx1"/>
            </a:solidFill>
            <a:round/>
            <a:headEnd/>
            <a:tailEnd/>
          </a:ln>
          <a:effectLst>
            <a:outerShdw dist="20000" dir="5400000" rotWithShape="0">
              <a:srgbClr val="808080">
                <a:alpha val="37999"/>
              </a:srgbClr>
            </a:outerShdw>
          </a:effectLst>
        </p:spPr>
      </p:cxnSp>
    </p:spTree>
  </p:cSld>
  <p:clrMapOvr>
    <a:masterClrMapping/>
  </p:clrMapOvr>
  <p:transition/>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4975</TotalTime>
  <Words>1608</Words>
  <Application>Microsoft Office PowerPoint</Application>
  <PresentationFormat>On-screen Show (4:3)</PresentationFormat>
  <Paragraphs>182</Paragraphs>
  <Slides>14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ＭＳ Ｐゴシック</vt:lpstr>
      <vt:lpstr>Arial</vt:lpstr>
      <vt:lpstr>Calibri</vt:lpstr>
      <vt:lpstr>Symbol</vt:lpstr>
      <vt:lpstr>Times New Roman</vt:lpstr>
      <vt:lpstr>Verdana</vt:lpstr>
      <vt:lpstr>Office Theme</vt:lpstr>
      <vt:lpstr>Equation</vt:lpstr>
      <vt:lpstr>Common Core Math I  Unit 2:  One-Variable Statistics Boxplots, Interquartile Range, and Outliers;  Choosing Appropriate Measures</vt:lpstr>
      <vt:lpstr>Describing Data Graphically</vt:lpstr>
      <vt:lpstr>Describing Data Numerically – Unit 1</vt:lpstr>
      <vt:lpstr>How Many Buttons Are You Wearing Today?</vt:lpstr>
      <vt:lpstr>Boxplots</vt:lpstr>
      <vt:lpstr>Boxplots on the Calculator</vt:lpstr>
      <vt:lpstr>Boxplots vs. Histograms</vt:lpstr>
      <vt:lpstr>How do you know if a data point is an OUTLIER?</vt:lpstr>
      <vt:lpstr>Boxplots</vt:lpstr>
      <vt:lpstr>PowerPoint Presentation</vt:lpstr>
      <vt:lpstr>Interpreting Measures of Spread</vt:lpstr>
      <vt:lpstr>PowerPoint Presentation</vt:lpstr>
      <vt:lpstr>Practice!</vt:lpstr>
      <vt:lpstr>Practice!</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  Statistics</dc:title>
  <dc:creator>Sonia_dupree</dc:creator>
  <cp:lastModifiedBy>Belles-W510-Laptop</cp:lastModifiedBy>
  <cp:revision>95</cp:revision>
  <dcterms:created xsi:type="dcterms:W3CDTF">2009-07-07T17:25:00Z</dcterms:created>
  <dcterms:modified xsi:type="dcterms:W3CDTF">2017-04-09T10:36:37Z</dcterms:modified>
</cp:coreProperties>
</file>